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1.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2.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60"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831" r:id="rId13"/>
  </p:sldMasterIdLst>
  <p:notesMasterIdLst>
    <p:notesMasterId r:id="rId78"/>
  </p:notesMasterIdLst>
  <p:sldIdLst>
    <p:sldId id="450" r:id="rId14"/>
    <p:sldId id="441" r:id="rId15"/>
    <p:sldId id="472" r:id="rId16"/>
    <p:sldId id="471" r:id="rId17"/>
    <p:sldId id="473" r:id="rId18"/>
    <p:sldId id="453" r:id="rId19"/>
    <p:sldId id="319" r:id="rId20"/>
    <p:sldId id="477" r:id="rId21"/>
    <p:sldId id="412" r:id="rId22"/>
    <p:sldId id="413" r:id="rId23"/>
    <p:sldId id="414" r:id="rId24"/>
    <p:sldId id="415" r:id="rId25"/>
    <p:sldId id="420" r:id="rId26"/>
    <p:sldId id="421" r:id="rId27"/>
    <p:sldId id="422" r:id="rId28"/>
    <p:sldId id="423" r:id="rId29"/>
    <p:sldId id="427" r:id="rId30"/>
    <p:sldId id="428" r:id="rId31"/>
    <p:sldId id="431" r:id="rId32"/>
    <p:sldId id="426" r:id="rId33"/>
    <p:sldId id="430" r:id="rId34"/>
    <p:sldId id="384" r:id="rId35"/>
    <p:sldId id="267" r:id="rId36"/>
    <p:sldId id="367" r:id="rId37"/>
    <p:sldId id="461" r:id="rId38"/>
    <p:sldId id="462" r:id="rId39"/>
    <p:sldId id="463" r:id="rId40"/>
    <p:sldId id="447" r:id="rId41"/>
    <p:sldId id="303" r:id="rId42"/>
    <p:sldId id="306" r:id="rId43"/>
    <p:sldId id="304" r:id="rId44"/>
    <p:sldId id="309" r:id="rId45"/>
    <p:sldId id="311" r:id="rId46"/>
    <p:sldId id="312" r:id="rId47"/>
    <p:sldId id="314" r:id="rId48"/>
    <p:sldId id="316" r:id="rId49"/>
    <p:sldId id="375" r:id="rId50"/>
    <p:sldId id="343" r:id="rId51"/>
    <p:sldId id="344" r:id="rId52"/>
    <p:sldId id="346" r:id="rId53"/>
    <p:sldId id="345" r:id="rId54"/>
    <p:sldId id="347" r:id="rId55"/>
    <p:sldId id="446" r:id="rId56"/>
    <p:sldId id="349" r:id="rId57"/>
    <p:sldId id="351" r:id="rId58"/>
    <p:sldId id="352" r:id="rId59"/>
    <p:sldId id="353" r:id="rId60"/>
    <p:sldId id="354" r:id="rId61"/>
    <p:sldId id="474" r:id="rId62"/>
    <p:sldId id="464" r:id="rId63"/>
    <p:sldId id="324" r:id="rId64"/>
    <p:sldId id="326" r:id="rId65"/>
    <p:sldId id="465" r:id="rId66"/>
    <p:sldId id="333" r:id="rId67"/>
    <p:sldId id="466" r:id="rId68"/>
    <p:sldId id="448" r:id="rId69"/>
    <p:sldId id="467" r:id="rId70"/>
    <p:sldId id="468" r:id="rId71"/>
    <p:sldId id="339" r:id="rId72"/>
    <p:sldId id="469" r:id="rId73"/>
    <p:sldId id="475" r:id="rId74"/>
    <p:sldId id="476" r:id="rId75"/>
    <p:sldId id="452" r:id="rId76"/>
    <p:sldId id="470" r:id="rId77"/>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7E6E"/>
    <a:srgbClr val="D8BE98"/>
    <a:srgbClr val="946F38"/>
    <a:srgbClr val="EDCCA1"/>
    <a:srgbClr val="F2A100"/>
    <a:srgbClr val="C40000"/>
    <a:srgbClr val="EEA76C"/>
    <a:srgbClr val="E67B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23183" autoAdjust="0"/>
    <p:restoredTop sz="65645" autoAdjust="0"/>
  </p:normalViewPr>
  <p:slideViewPr>
    <p:cSldViewPr>
      <p:cViewPr varScale="1">
        <p:scale>
          <a:sx n="115" d="100"/>
          <a:sy n="115" d="100"/>
        </p:scale>
        <p:origin x="1116"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slide" Target="slides/slide64.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en-US" altLang="en-US"/>
          </a:p>
        </p:txBody>
      </p:sp>
      <p:sp>
        <p:nvSpPr>
          <p:cNvPr id="92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en-US" altLang="en-US"/>
          </a:p>
        </p:txBody>
      </p:sp>
      <p:sp>
        <p:nvSpPr>
          <p:cNvPr id="30724"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en-US" alt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79CDF8F1-A697-433A-BDD5-D292814E0C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1AF37320-9866-4EB4-B159-43324846AC91}" type="slidenum">
              <a:rPr lang="en-US" altLang="en-US" b="0" smtClean="0"/>
              <a:pPr/>
              <a:t>10</a:t>
            </a:fld>
            <a:endParaRPr lang="en-US" altLang="en-US" b="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30D2A885-CAFE-435A-BF2B-E120B1BEE0CF}" type="slidenum">
              <a:rPr lang="en-US" altLang="en-US" b="0" smtClean="0"/>
              <a:pPr/>
              <a:t>11</a:t>
            </a:fld>
            <a:endParaRPr lang="en-US" altLang="en-US" b="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6AF2F4A1-B18B-43EE-B00A-F14D6F726FB1}" type="slidenum">
              <a:rPr lang="en-US" altLang="en-US" b="0" smtClean="0"/>
              <a:pPr/>
              <a:t>12</a:t>
            </a:fld>
            <a:endParaRPr lang="en-US" altLang="en-US" b="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3D07C337-B862-4A87-9D06-9FA7AF18980C}" type="slidenum">
              <a:rPr lang="en-US" altLang="en-US" b="0" smtClean="0"/>
              <a:pPr/>
              <a:t>55</a:t>
            </a:fld>
            <a:endParaRPr lang="en-US" altLang="en-US" b="0" smtClean="0"/>
          </a:p>
        </p:txBody>
      </p:sp>
      <p:sp>
        <p:nvSpPr>
          <p:cNvPr id="91139" name="Rectangle 2"/>
          <p:cNvSpPr>
            <a:spLocks noRo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0C28261-B0D1-42E4-ADB0-6B5920BD6EA8}" type="slidenum">
              <a:rPr lang="en-US" altLang="en-US"/>
              <a:pPr>
                <a:defRPr/>
              </a:pPr>
              <a:t>‹#›</a:t>
            </a:fld>
            <a:endParaRPr lang="en-US" altLang="en-US"/>
          </a:p>
        </p:txBody>
      </p:sp>
    </p:spTree>
    <p:extLst>
      <p:ext uri="{BB962C8B-B14F-4D97-AF65-F5344CB8AC3E}">
        <p14:creationId xmlns:p14="http://schemas.microsoft.com/office/powerpoint/2010/main" val="3631433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AED2F29-CA6C-4839-866E-3311C1AAE445}" type="slidenum">
              <a:rPr lang="en-US" altLang="en-US"/>
              <a:pPr>
                <a:defRPr/>
              </a:pPr>
              <a:t>‹#›</a:t>
            </a:fld>
            <a:endParaRPr lang="en-US" altLang="en-US"/>
          </a:p>
        </p:txBody>
      </p:sp>
    </p:spTree>
    <p:extLst>
      <p:ext uri="{BB962C8B-B14F-4D97-AF65-F5344CB8AC3E}">
        <p14:creationId xmlns:p14="http://schemas.microsoft.com/office/powerpoint/2010/main" val="35997648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1D4A56F-F957-4F94-902F-9669B2DAB238}" type="slidenum">
              <a:rPr lang="en-US" altLang="en-US"/>
              <a:pPr>
                <a:defRPr/>
              </a:pPr>
              <a:t>‹#›</a:t>
            </a:fld>
            <a:endParaRPr lang="en-US" altLang="en-US"/>
          </a:p>
        </p:txBody>
      </p:sp>
    </p:spTree>
    <p:extLst>
      <p:ext uri="{BB962C8B-B14F-4D97-AF65-F5344CB8AC3E}">
        <p14:creationId xmlns:p14="http://schemas.microsoft.com/office/powerpoint/2010/main" val="11299595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6234B65-62FB-44D1-9A27-77B739773850}" type="slidenum">
              <a:rPr lang="en-US" altLang="en-US"/>
              <a:pPr>
                <a:defRPr/>
              </a:pPr>
              <a:t>‹#›</a:t>
            </a:fld>
            <a:endParaRPr lang="en-US" altLang="en-US"/>
          </a:p>
        </p:txBody>
      </p:sp>
    </p:spTree>
    <p:extLst>
      <p:ext uri="{BB962C8B-B14F-4D97-AF65-F5344CB8AC3E}">
        <p14:creationId xmlns:p14="http://schemas.microsoft.com/office/powerpoint/2010/main" val="39931100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96C3C85-8F0A-4588-98B1-E1837B8EA061}" type="slidenum">
              <a:rPr lang="en-US" altLang="en-US"/>
              <a:pPr>
                <a:defRPr/>
              </a:pPr>
              <a:t>‹#›</a:t>
            </a:fld>
            <a:endParaRPr lang="en-US" altLang="en-US"/>
          </a:p>
        </p:txBody>
      </p:sp>
    </p:spTree>
    <p:extLst>
      <p:ext uri="{BB962C8B-B14F-4D97-AF65-F5344CB8AC3E}">
        <p14:creationId xmlns:p14="http://schemas.microsoft.com/office/powerpoint/2010/main" val="14896147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AD4B37F-4C57-4E07-B270-8E25FCB1D0E5}" type="slidenum">
              <a:rPr lang="en-US" altLang="en-US"/>
              <a:pPr>
                <a:defRPr/>
              </a:pPr>
              <a:t>‹#›</a:t>
            </a:fld>
            <a:endParaRPr lang="en-US" altLang="en-US"/>
          </a:p>
        </p:txBody>
      </p:sp>
    </p:spTree>
    <p:extLst>
      <p:ext uri="{BB962C8B-B14F-4D97-AF65-F5344CB8AC3E}">
        <p14:creationId xmlns:p14="http://schemas.microsoft.com/office/powerpoint/2010/main" val="3547201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E89DECB-F85A-4502-B0A5-5A765E29423C}" type="slidenum">
              <a:rPr lang="en-US" altLang="en-US"/>
              <a:pPr>
                <a:defRPr/>
              </a:pPr>
              <a:t>‹#›</a:t>
            </a:fld>
            <a:endParaRPr lang="en-US" altLang="en-US"/>
          </a:p>
        </p:txBody>
      </p:sp>
    </p:spTree>
    <p:extLst>
      <p:ext uri="{BB962C8B-B14F-4D97-AF65-F5344CB8AC3E}">
        <p14:creationId xmlns:p14="http://schemas.microsoft.com/office/powerpoint/2010/main" val="29002748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2658A5B-2CB0-4087-8B27-28E915447042}" type="slidenum">
              <a:rPr lang="en-US" altLang="en-US"/>
              <a:pPr>
                <a:defRPr/>
              </a:pPr>
              <a:t>‹#›</a:t>
            </a:fld>
            <a:endParaRPr lang="en-US" altLang="en-US"/>
          </a:p>
        </p:txBody>
      </p:sp>
    </p:spTree>
    <p:extLst>
      <p:ext uri="{BB962C8B-B14F-4D97-AF65-F5344CB8AC3E}">
        <p14:creationId xmlns:p14="http://schemas.microsoft.com/office/powerpoint/2010/main" val="3764518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D4D3D6B-0DBA-4157-A03B-E97619C4FAE0}" type="slidenum">
              <a:rPr lang="en-US" altLang="en-US"/>
              <a:pPr>
                <a:defRPr/>
              </a:pPr>
              <a:t>‹#›</a:t>
            </a:fld>
            <a:endParaRPr lang="en-US" altLang="en-US"/>
          </a:p>
        </p:txBody>
      </p:sp>
    </p:spTree>
    <p:extLst>
      <p:ext uri="{BB962C8B-B14F-4D97-AF65-F5344CB8AC3E}">
        <p14:creationId xmlns:p14="http://schemas.microsoft.com/office/powerpoint/2010/main" val="41792189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09B630C-D427-4706-913A-FA68E97AA175}" type="slidenum">
              <a:rPr lang="en-US" altLang="en-US"/>
              <a:pPr>
                <a:defRPr/>
              </a:pPr>
              <a:t>‹#›</a:t>
            </a:fld>
            <a:endParaRPr lang="en-US" altLang="en-US"/>
          </a:p>
        </p:txBody>
      </p:sp>
    </p:spTree>
    <p:extLst>
      <p:ext uri="{BB962C8B-B14F-4D97-AF65-F5344CB8AC3E}">
        <p14:creationId xmlns:p14="http://schemas.microsoft.com/office/powerpoint/2010/main" val="6123545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0395B76-0C13-4DAA-9D95-D494749A81AC}" type="slidenum">
              <a:rPr lang="en-US" altLang="en-US"/>
              <a:pPr>
                <a:defRPr/>
              </a:pPr>
              <a:t>‹#›</a:t>
            </a:fld>
            <a:endParaRPr lang="en-US" altLang="en-US"/>
          </a:p>
        </p:txBody>
      </p:sp>
    </p:spTree>
    <p:extLst>
      <p:ext uri="{BB962C8B-B14F-4D97-AF65-F5344CB8AC3E}">
        <p14:creationId xmlns:p14="http://schemas.microsoft.com/office/powerpoint/2010/main" val="97779973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C5A87E0-46A0-4695-92E9-1EAD02102309}" type="slidenum">
              <a:rPr lang="en-US" altLang="en-US"/>
              <a:pPr>
                <a:defRPr/>
              </a:pPr>
              <a:t>‹#›</a:t>
            </a:fld>
            <a:endParaRPr lang="en-US" altLang="en-US"/>
          </a:p>
        </p:txBody>
      </p:sp>
    </p:spTree>
    <p:extLst>
      <p:ext uri="{BB962C8B-B14F-4D97-AF65-F5344CB8AC3E}">
        <p14:creationId xmlns:p14="http://schemas.microsoft.com/office/powerpoint/2010/main" val="161333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71FD08D-68C3-4968-8B2C-A12F9B44045E}" type="slidenum">
              <a:rPr lang="en-US" altLang="en-US"/>
              <a:pPr>
                <a:defRPr/>
              </a:pPr>
              <a:t>‹#›</a:t>
            </a:fld>
            <a:endParaRPr lang="en-US" altLang="en-US"/>
          </a:p>
        </p:txBody>
      </p:sp>
    </p:spTree>
    <p:extLst>
      <p:ext uri="{BB962C8B-B14F-4D97-AF65-F5344CB8AC3E}">
        <p14:creationId xmlns:p14="http://schemas.microsoft.com/office/powerpoint/2010/main" val="37151374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6276303-8E11-42D3-881C-D43A1EA4D549}" type="slidenum">
              <a:rPr lang="en-US" altLang="en-US"/>
              <a:pPr>
                <a:defRPr/>
              </a:pPr>
              <a:t>‹#›</a:t>
            </a:fld>
            <a:endParaRPr lang="en-US" altLang="en-US"/>
          </a:p>
        </p:txBody>
      </p:sp>
    </p:spTree>
    <p:extLst>
      <p:ext uri="{BB962C8B-B14F-4D97-AF65-F5344CB8AC3E}">
        <p14:creationId xmlns:p14="http://schemas.microsoft.com/office/powerpoint/2010/main" val="12349916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CB450B2-9A3C-47BA-B93B-57DA29CBA687}" type="slidenum">
              <a:rPr lang="en-US" altLang="en-US"/>
              <a:pPr>
                <a:defRPr/>
              </a:pPr>
              <a:t>‹#›</a:t>
            </a:fld>
            <a:endParaRPr lang="en-US" altLang="en-US"/>
          </a:p>
        </p:txBody>
      </p:sp>
    </p:spTree>
    <p:extLst>
      <p:ext uri="{BB962C8B-B14F-4D97-AF65-F5344CB8AC3E}">
        <p14:creationId xmlns:p14="http://schemas.microsoft.com/office/powerpoint/2010/main" val="26864337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C9A1732-EBD1-4C72-9B65-6E1C2712D118}" type="slidenum">
              <a:rPr lang="en-US" altLang="en-US"/>
              <a:pPr>
                <a:defRPr/>
              </a:pPr>
              <a:t>‹#›</a:t>
            </a:fld>
            <a:endParaRPr lang="en-US" altLang="en-US"/>
          </a:p>
        </p:txBody>
      </p:sp>
    </p:spTree>
    <p:extLst>
      <p:ext uri="{BB962C8B-B14F-4D97-AF65-F5344CB8AC3E}">
        <p14:creationId xmlns:p14="http://schemas.microsoft.com/office/powerpoint/2010/main" val="15053646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F1116E8-CEBB-4888-95EE-E322F5B908D3}" type="slidenum">
              <a:rPr lang="en-US" altLang="en-US"/>
              <a:pPr>
                <a:defRPr/>
              </a:pPr>
              <a:t>‹#›</a:t>
            </a:fld>
            <a:endParaRPr lang="en-US" altLang="en-US"/>
          </a:p>
        </p:txBody>
      </p:sp>
    </p:spTree>
    <p:extLst>
      <p:ext uri="{BB962C8B-B14F-4D97-AF65-F5344CB8AC3E}">
        <p14:creationId xmlns:p14="http://schemas.microsoft.com/office/powerpoint/2010/main" val="26927963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5840032-108B-41CE-949B-FD4D1EFD2AC5}" type="slidenum">
              <a:rPr lang="en-US" altLang="en-US"/>
              <a:pPr>
                <a:defRPr/>
              </a:pPr>
              <a:t>‹#›</a:t>
            </a:fld>
            <a:endParaRPr lang="en-US" altLang="en-US"/>
          </a:p>
        </p:txBody>
      </p:sp>
    </p:spTree>
    <p:extLst>
      <p:ext uri="{BB962C8B-B14F-4D97-AF65-F5344CB8AC3E}">
        <p14:creationId xmlns:p14="http://schemas.microsoft.com/office/powerpoint/2010/main" val="21820193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B363317-6920-4CAC-9F57-BA5CBF4F1807}" type="slidenum">
              <a:rPr lang="en-US" altLang="en-US"/>
              <a:pPr>
                <a:defRPr/>
              </a:pPr>
              <a:t>‹#›</a:t>
            </a:fld>
            <a:endParaRPr lang="en-US" altLang="en-US"/>
          </a:p>
        </p:txBody>
      </p:sp>
    </p:spTree>
    <p:extLst>
      <p:ext uri="{BB962C8B-B14F-4D97-AF65-F5344CB8AC3E}">
        <p14:creationId xmlns:p14="http://schemas.microsoft.com/office/powerpoint/2010/main" val="2061088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2685336-DC1F-4F7E-BF6F-F04FB71E65F5}" type="slidenum">
              <a:rPr lang="en-US" altLang="en-US"/>
              <a:pPr>
                <a:defRPr/>
              </a:pPr>
              <a:t>‹#›</a:t>
            </a:fld>
            <a:endParaRPr lang="en-US" altLang="en-US"/>
          </a:p>
        </p:txBody>
      </p:sp>
    </p:spTree>
    <p:extLst>
      <p:ext uri="{BB962C8B-B14F-4D97-AF65-F5344CB8AC3E}">
        <p14:creationId xmlns:p14="http://schemas.microsoft.com/office/powerpoint/2010/main" val="12427655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E43ACB5-1162-4B74-BCE3-882374D5F7F9}" type="slidenum">
              <a:rPr lang="en-US" altLang="en-US"/>
              <a:pPr>
                <a:defRPr/>
              </a:pPr>
              <a:t>‹#›</a:t>
            </a:fld>
            <a:endParaRPr lang="en-US" altLang="en-US"/>
          </a:p>
        </p:txBody>
      </p:sp>
    </p:spTree>
    <p:extLst>
      <p:ext uri="{BB962C8B-B14F-4D97-AF65-F5344CB8AC3E}">
        <p14:creationId xmlns:p14="http://schemas.microsoft.com/office/powerpoint/2010/main" val="15752360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D634FF4-BECA-42F8-BE79-FF457116F6D0}" type="slidenum">
              <a:rPr lang="en-US" altLang="en-US"/>
              <a:pPr>
                <a:defRPr/>
              </a:pPr>
              <a:t>‹#›</a:t>
            </a:fld>
            <a:endParaRPr lang="en-US" altLang="en-US"/>
          </a:p>
        </p:txBody>
      </p:sp>
    </p:spTree>
    <p:extLst>
      <p:ext uri="{BB962C8B-B14F-4D97-AF65-F5344CB8AC3E}">
        <p14:creationId xmlns:p14="http://schemas.microsoft.com/office/powerpoint/2010/main" val="22011438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64BC81F-B7E0-4468-A3DB-F061C0B0443B}" type="slidenum">
              <a:rPr lang="en-US" altLang="en-US"/>
              <a:pPr>
                <a:defRPr/>
              </a:pPr>
              <a:t>‹#›</a:t>
            </a:fld>
            <a:endParaRPr lang="en-US" altLang="en-US"/>
          </a:p>
        </p:txBody>
      </p:sp>
    </p:spTree>
    <p:extLst>
      <p:ext uri="{BB962C8B-B14F-4D97-AF65-F5344CB8AC3E}">
        <p14:creationId xmlns:p14="http://schemas.microsoft.com/office/powerpoint/2010/main" val="1815050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p:cNvSpPr>
            <a:spLocks noGrp="1" noChangeArrowheads="1"/>
          </p:cNvSpPr>
          <p:nvPr>
            <p:ph type="sldNum" sz="quarter" idx="12"/>
          </p:nvPr>
        </p:nvSpPr>
        <p:spPr>
          <a:ln/>
        </p:spPr>
        <p:txBody>
          <a:bodyPr/>
          <a:lstStyle>
            <a:lvl1pPr>
              <a:defRPr/>
            </a:lvl1pPr>
          </a:lstStyle>
          <a:p>
            <a:pPr>
              <a:defRPr/>
            </a:pPr>
            <a:fld id="{2C797E00-BB58-4674-B7CE-24A64CC38701}" type="slidenum">
              <a:rPr lang="en-US" altLang="en-US"/>
              <a:pPr>
                <a:defRPr/>
              </a:pPr>
              <a:t>‹#›</a:t>
            </a:fld>
            <a:endParaRPr lang="en-US" altLang="en-US"/>
          </a:p>
        </p:txBody>
      </p:sp>
    </p:spTree>
    <p:extLst>
      <p:ext uri="{BB962C8B-B14F-4D97-AF65-F5344CB8AC3E}">
        <p14:creationId xmlns:p14="http://schemas.microsoft.com/office/powerpoint/2010/main" val="34157629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10F1A28-1B1C-430E-88FE-8F6E34C7D2D5}" type="slidenum">
              <a:rPr lang="en-US" altLang="en-US"/>
              <a:pPr>
                <a:defRPr/>
              </a:pPr>
              <a:t>‹#›</a:t>
            </a:fld>
            <a:endParaRPr lang="en-US" altLang="en-US"/>
          </a:p>
        </p:txBody>
      </p:sp>
    </p:spTree>
    <p:extLst>
      <p:ext uri="{BB962C8B-B14F-4D97-AF65-F5344CB8AC3E}">
        <p14:creationId xmlns:p14="http://schemas.microsoft.com/office/powerpoint/2010/main" val="12763739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831C020-ABD7-4DAF-BF30-5D7DB5688831}" type="slidenum">
              <a:rPr lang="en-US" altLang="en-US"/>
              <a:pPr>
                <a:defRPr/>
              </a:pPr>
              <a:t>‹#›</a:t>
            </a:fld>
            <a:endParaRPr lang="en-US" altLang="en-US"/>
          </a:p>
        </p:txBody>
      </p:sp>
    </p:spTree>
    <p:extLst>
      <p:ext uri="{BB962C8B-B14F-4D97-AF65-F5344CB8AC3E}">
        <p14:creationId xmlns:p14="http://schemas.microsoft.com/office/powerpoint/2010/main" val="34696466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74DF2C1-7274-44C7-8699-A4001FF4335B}" type="slidenum">
              <a:rPr lang="en-US" altLang="en-US"/>
              <a:pPr>
                <a:defRPr/>
              </a:pPr>
              <a:t>‹#›</a:t>
            </a:fld>
            <a:endParaRPr lang="en-US" altLang="en-US"/>
          </a:p>
        </p:txBody>
      </p:sp>
    </p:spTree>
    <p:extLst>
      <p:ext uri="{BB962C8B-B14F-4D97-AF65-F5344CB8AC3E}">
        <p14:creationId xmlns:p14="http://schemas.microsoft.com/office/powerpoint/2010/main" val="285643771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C80C90D-B1D5-4943-BAB7-DF134B15059D}" type="slidenum">
              <a:rPr lang="en-US" altLang="en-US"/>
              <a:pPr>
                <a:defRPr/>
              </a:pPr>
              <a:t>‹#›</a:t>
            </a:fld>
            <a:endParaRPr lang="en-US" altLang="en-US"/>
          </a:p>
        </p:txBody>
      </p:sp>
    </p:spTree>
    <p:extLst>
      <p:ext uri="{BB962C8B-B14F-4D97-AF65-F5344CB8AC3E}">
        <p14:creationId xmlns:p14="http://schemas.microsoft.com/office/powerpoint/2010/main" val="32537269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8CD094CA-38CB-4395-BEB8-622E428FABFF}" type="slidenum">
              <a:rPr lang="en-US" altLang="en-US"/>
              <a:pPr>
                <a:defRPr/>
              </a:pPr>
              <a:t>‹#›</a:t>
            </a:fld>
            <a:endParaRPr lang="en-US" altLang="en-US"/>
          </a:p>
        </p:txBody>
      </p:sp>
    </p:spTree>
    <p:extLst>
      <p:ext uri="{BB962C8B-B14F-4D97-AF65-F5344CB8AC3E}">
        <p14:creationId xmlns:p14="http://schemas.microsoft.com/office/powerpoint/2010/main" val="36504927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825318F-B8F0-484C-84AA-FDAE1E8726B9}" type="slidenum">
              <a:rPr lang="en-US" altLang="en-US"/>
              <a:pPr>
                <a:defRPr/>
              </a:pPr>
              <a:t>‹#›</a:t>
            </a:fld>
            <a:endParaRPr lang="en-US" altLang="en-US"/>
          </a:p>
        </p:txBody>
      </p:sp>
    </p:spTree>
    <p:extLst>
      <p:ext uri="{BB962C8B-B14F-4D97-AF65-F5344CB8AC3E}">
        <p14:creationId xmlns:p14="http://schemas.microsoft.com/office/powerpoint/2010/main" val="300470772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D593824A-1B95-4B4F-A3B2-5FB239CCBFE5}" type="slidenum">
              <a:rPr lang="en-US" altLang="en-US"/>
              <a:pPr>
                <a:defRPr/>
              </a:pPr>
              <a:t>‹#›</a:t>
            </a:fld>
            <a:endParaRPr lang="en-US" altLang="en-US"/>
          </a:p>
        </p:txBody>
      </p:sp>
    </p:spTree>
    <p:extLst>
      <p:ext uri="{BB962C8B-B14F-4D97-AF65-F5344CB8AC3E}">
        <p14:creationId xmlns:p14="http://schemas.microsoft.com/office/powerpoint/2010/main" val="9587715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7348817-CDD1-4417-AB7A-FE7B789C5B92}" type="slidenum">
              <a:rPr lang="en-US" altLang="en-US"/>
              <a:pPr>
                <a:defRPr/>
              </a:pPr>
              <a:t>‹#›</a:t>
            </a:fld>
            <a:endParaRPr lang="en-US" altLang="en-US"/>
          </a:p>
        </p:txBody>
      </p:sp>
    </p:spTree>
    <p:extLst>
      <p:ext uri="{BB962C8B-B14F-4D97-AF65-F5344CB8AC3E}">
        <p14:creationId xmlns:p14="http://schemas.microsoft.com/office/powerpoint/2010/main" val="27975104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FBC9BC5-BCBB-49F2-A5A7-7F77C30DD463}" type="slidenum">
              <a:rPr lang="en-US" altLang="en-US"/>
              <a:pPr>
                <a:defRPr/>
              </a:pPr>
              <a:t>‹#›</a:t>
            </a:fld>
            <a:endParaRPr lang="en-US" altLang="en-US"/>
          </a:p>
        </p:txBody>
      </p:sp>
    </p:spTree>
    <p:extLst>
      <p:ext uri="{BB962C8B-B14F-4D97-AF65-F5344CB8AC3E}">
        <p14:creationId xmlns:p14="http://schemas.microsoft.com/office/powerpoint/2010/main" val="12800962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73FA929-D67C-4C6E-91A5-7BDA164A7B61}" type="slidenum">
              <a:rPr lang="en-US" altLang="en-US"/>
              <a:pPr>
                <a:defRPr/>
              </a:pPr>
              <a:t>‹#›</a:t>
            </a:fld>
            <a:endParaRPr lang="en-US" altLang="en-US"/>
          </a:p>
        </p:txBody>
      </p:sp>
    </p:spTree>
    <p:extLst>
      <p:ext uri="{BB962C8B-B14F-4D97-AF65-F5344CB8AC3E}">
        <p14:creationId xmlns:p14="http://schemas.microsoft.com/office/powerpoint/2010/main" val="2565263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471D802-B070-440F-932F-120FCA002D86}" type="slidenum">
              <a:rPr lang="en-US" altLang="en-US"/>
              <a:pPr>
                <a:defRPr/>
              </a:pPr>
              <a:t>‹#›</a:t>
            </a:fld>
            <a:endParaRPr lang="en-US" altLang="en-US"/>
          </a:p>
        </p:txBody>
      </p:sp>
    </p:spTree>
    <p:extLst>
      <p:ext uri="{BB962C8B-B14F-4D97-AF65-F5344CB8AC3E}">
        <p14:creationId xmlns:p14="http://schemas.microsoft.com/office/powerpoint/2010/main" val="11490106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6F67052-BA1C-4620-86F9-CB2C016BAA6B}" type="slidenum">
              <a:rPr lang="en-US" altLang="en-US"/>
              <a:pPr>
                <a:defRPr/>
              </a:pPr>
              <a:t>‹#›</a:t>
            </a:fld>
            <a:endParaRPr lang="en-US" altLang="en-US"/>
          </a:p>
        </p:txBody>
      </p:sp>
    </p:spTree>
    <p:extLst>
      <p:ext uri="{BB962C8B-B14F-4D97-AF65-F5344CB8AC3E}">
        <p14:creationId xmlns:p14="http://schemas.microsoft.com/office/powerpoint/2010/main" val="257322249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DA77158-9C71-4FF4-8528-3EF7B2351944}" type="slidenum">
              <a:rPr lang="en-US" altLang="en-US"/>
              <a:pPr>
                <a:defRPr/>
              </a:pPr>
              <a:t>‹#›</a:t>
            </a:fld>
            <a:endParaRPr lang="en-US" altLang="en-US"/>
          </a:p>
        </p:txBody>
      </p:sp>
    </p:spTree>
    <p:extLst>
      <p:ext uri="{BB962C8B-B14F-4D97-AF65-F5344CB8AC3E}">
        <p14:creationId xmlns:p14="http://schemas.microsoft.com/office/powerpoint/2010/main" val="270198948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D34D645-9B84-4055-98BB-79008B319A31}" type="slidenum">
              <a:rPr lang="en-US" altLang="en-US"/>
              <a:pPr>
                <a:defRPr/>
              </a:pPr>
              <a:t>‹#›</a:t>
            </a:fld>
            <a:endParaRPr lang="en-US" altLang="en-US"/>
          </a:p>
        </p:txBody>
      </p:sp>
    </p:spTree>
    <p:extLst>
      <p:ext uri="{BB962C8B-B14F-4D97-AF65-F5344CB8AC3E}">
        <p14:creationId xmlns:p14="http://schemas.microsoft.com/office/powerpoint/2010/main" val="31405703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716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0037E12-373C-4A7C-9482-78C00441109F}" type="slidenum">
              <a:rPr lang="en-US" altLang="en-US"/>
              <a:pPr>
                <a:defRPr/>
              </a:pPr>
              <a:t>‹#›</a:t>
            </a:fld>
            <a:endParaRPr lang="en-US" altLang="en-US"/>
          </a:p>
        </p:txBody>
      </p:sp>
    </p:spTree>
    <p:extLst>
      <p:ext uri="{BB962C8B-B14F-4D97-AF65-F5344CB8AC3E}">
        <p14:creationId xmlns:p14="http://schemas.microsoft.com/office/powerpoint/2010/main" val="25789060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964F5CC-5C23-45CE-9F03-AA354586865A}" type="slidenum">
              <a:rPr lang="en-US" altLang="en-US"/>
              <a:pPr>
                <a:defRPr/>
              </a:pPr>
              <a:t>‹#›</a:t>
            </a:fld>
            <a:endParaRPr lang="en-US" altLang="en-US"/>
          </a:p>
        </p:txBody>
      </p:sp>
    </p:spTree>
    <p:extLst>
      <p:ext uri="{BB962C8B-B14F-4D97-AF65-F5344CB8AC3E}">
        <p14:creationId xmlns:p14="http://schemas.microsoft.com/office/powerpoint/2010/main" val="34080163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0DCA22E-E95A-4257-AD9A-8DC9D8E263B1}" type="slidenum">
              <a:rPr lang="en-US" altLang="en-US"/>
              <a:pPr>
                <a:defRPr/>
              </a:pPr>
              <a:t>‹#›</a:t>
            </a:fld>
            <a:endParaRPr lang="en-US" altLang="en-US"/>
          </a:p>
        </p:txBody>
      </p:sp>
    </p:spTree>
    <p:extLst>
      <p:ext uri="{BB962C8B-B14F-4D97-AF65-F5344CB8AC3E}">
        <p14:creationId xmlns:p14="http://schemas.microsoft.com/office/powerpoint/2010/main" val="22872820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9DA923E-21F9-4A48-8156-399D3EC670FF}" type="slidenum">
              <a:rPr lang="en-US" altLang="en-US"/>
              <a:pPr>
                <a:defRPr/>
              </a:pPr>
              <a:t>‹#›</a:t>
            </a:fld>
            <a:endParaRPr lang="en-US" altLang="en-US"/>
          </a:p>
        </p:txBody>
      </p:sp>
    </p:spTree>
    <p:extLst>
      <p:ext uri="{BB962C8B-B14F-4D97-AF65-F5344CB8AC3E}">
        <p14:creationId xmlns:p14="http://schemas.microsoft.com/office/powerpoint/2010/main" val="24167386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600200"/>
            <a:ext cx="3810000" cy="4876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34000" y="1600200"/>
            <a:ext cx="3810000" cy="4876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D87FC869-3A84-4932-ABCF-0BB0963EBEE2}" type="slidenum">
              <a:rPr lang="en-US" altLang="en-US"/>
              <a:pPr>
                <a:defRPr/>
              </a:pPr>
              <a:t>‹#›</a:t>
            </a:fld>
            <a:endParaRPr lang="en-US" altLang="en-US"/>
          </a:p>
        </p:txBody>
      </p:sp>
    </p:spTree>
    <p:extLst>
      <p:ext uri="{BB962C8B-B14F-4D97-AF65-F5344CB8AC3E}">
        <p14:creationId xmlns:p14="http://schemas.microsoft.com/office/powerpoint/2010/main" val="20218748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E99DDE7-A2CB-49B4-B084-E41285DA52C0}" type="slidenum">
              <a:rPr lang="en-US" altLang="en-US"/>
              <a:pPr>
                <a:defRPr/>
              </a:pPr>
              <a:t>‹#›</a:t>
            </a:fld>
            <a:endParaRPr lang="en-US" altLang="en-US"/>
          </a:p>
        </p:txBody>
      </p:sp>
    </p:spTree>
    <p:extLst>
      <p:ext uri="{BB962C8B-B14F-4D97-AF65-F5344CB8AC3E}">
        <p14:creationId xmlns:p14="http://schemas.microsoft.com/office/powerpoint/2010/main" val="41095320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A4C7609B-67EB-44E7-ABA2-FA4945A3F746}" type="slidenum">
              <a:rPr lang="en-US" altLang="en-US"/>
              <a:pPr>
                <a:defRPr/>
              </a:pPr>
              <a:t>‹#›</a:t>
            </a:fld>
            <a:endParaRPr lang="en-US" altLang="en-US"/>
          </a:p>
        </p:txBody>
      </p:sp>
    </p:spTree>
    <p:extLst>
      <p:ext uri="{BB962C8B-B14F-4D97-AF65-F5344CB8AC3E}">
        <p14:creationId xmlns:p14="http://schemas.microsoft.com/office/powerpoint/2010/main" val="1139309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7D4CD89-7AA5-4618-A193-4CBBF22A9B15}" type="slidenum">
              <a:rPr lang="en-US" altLang="en-US"/>
              <a:pPr>
                <a:defRPr/>
              </a:pPr>
              <a:t>‹#›</a:t>
            </a:fld>
            <a:endParaRPr lang="en-US" altLang="en-US"/>
          </a:p>
        </p:txBody>
      </p:sp>
    </p:spTree>
    <p:extLst>
      <p:ext uri="{BB962C8B-B14F-4D97-AF65-F5344CB8AC3E}">
        <p14:creationId xmlns:p14="http://schemas.microsoft.com/office/powerpoint/2010/main" val="400750307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7D0C657-E7CA-40D0-ACC9-FC4137E80B26}" type="slidenum">
              <a:rPr lang="en-US" altLang="en-US"/>
              <a:pPr>
                <a:defRPr/>
              </a:pPr>
              <a:t>‹#›</a:t>
            </a:fld>
            <a:endParaRPr lang="en-US" altLang="en-US"/>
          </a:p>
        </p:txBody>
      </p:sp>
    </p:spTree>
    <p:extLst>
      <p:ext uri="{BB962C8B-B14F-4D97-AF65-F5344CB8AC3E}">
        <p14:creationId xmlns:p14="http://schemas.microsoft.com/office/powerpoint/2010/main" val="21416825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31CA1A1-9A55-41A9-8441-BA70FD86FE42}" type="slidenum">
              <a:rPr lang="en-US" altLang="en-US"/>
              <a:pPr>
                <a:defRPr/>
              </a:pPr>
              <a:t>‹#›</a:t>
            </a:fld>
            <a:endParaRPr lang="en-US" altLang="en-US"/>
          </a:p>
        </p:txBody>
      </p:sp>
    </p:spTree>
    <p:extLst>
      <p:ext uri="{BB962C8B-B14F-4D97-AF65-F5344CB8AC3E}">
        <p14:creationId xmlns:p14="http://schemas.microsoft.com/office/powerpoint/2010/main" val="13233515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14BFD58-383B-48A4-BC0E-85B58C547E45}" type="slidenum">
              <a:rPr lang="en-US" altLang="en-US"/>
              <a:pPr>
                <a:defRPr/>
              </a:pPr>
              <a:t>‹#›</a:t>
            </a:fld>
            <a:endParaRPr lang="en-US" altLang="en-US"/>
          </a:p>
        </p:txBody>
      </p:sp>
    </p:spTree>
    <p:extLst>
      <p:ext uri="{BB962C8B-B14F-4D97-AF65-F5344CB8AC3E}">
        <p14:creationId xmlns:p14="http://schemas.microsoft.com/office/powerpoint/2010/main" val="367754800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91F3219-297D-4F68-8F15-F2BCC5F9F7E5}" type="slidenum">
              <a:rPr lang="en-US" altLang="en-US"/>
              <a:pPr>
                <a:defRPr/>
              </a:pPr>
              <a:t>‹#›</a:t>
            </a:fld>
            <a:endParaRPr lang="en-US" altLang="en-US"/>
          </a:p>
        </p:txBody>
      </p:sp>
    </p:spTree>
    <p:extLst>
      <p:ext uri="{BB962C8B-B14F-4D97-AF65-F5344CB8AC3E}">
        <p14:creationId xmlns:p14="http://schemas.microsoft.com/office/powerpoint/2010/main" val="36070813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00900" y="274638"/>
            <a:ext cx="1943100" cy="6202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274638"/>
            <a:ext cx="5676900" cy="6202362"/>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3C92EBA-AB16-48D9-9B2D-CDBC4E55951E}" type="slidenum">
              <a:rPr lang="en-US" altLang="en-US"/>
              <a:pPr>
                <a:defRPr/>
              </a:pPr>
              <a:t>‹#›</a:t>
            </a:fld>
            <a:endParaRPr lang="en-US" altLang="en-US"/>
          </a:p>
        </p:txBody>
      </p:sp>
    </p:spTree>
    <p:extLst>
      <p:ext uri="{BB962C8B-B14F-4D97-AF65-F5344CB8AC3E}">
        <p14:creationId xmlns:p14="http://schemas.microsoft.com/office/powerpoint/2010/main" val="2412513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1371600" y="1600200"/>
            <a:ext cx="3810000" cy="4876800"/>
          </a:xfrm>
        </p:spPr>
        <p:txBody>
          <a:bodyPr/>
          <a:lstStyle/>
          <a:p>
            <a:pPr lvl="0"/>
            <a:endParaRPr lang="en-US" noProof="0" smtClean="0"/>
          </a:p>
        </p:txBody>
      </p:sp>
      <p:sp>
        <p:nvSpPr>
          <p:cNvPr id="4" name="Text Placeholder 3"/>
          <p:cNvSpPr>
            <a:spLocks noGrp="1"/>
          </p:cNvSpPr>
          <p:nvPr>
            <p:ph type="body" sz="half" idx="2"/>
          </p:nvPr>
        </p:nvSpPr>
        <p:spPr>
          <a:xfrm>
            <a:off x="5334000" y="1600200"/>
            <a:ext cx="3810000" cy="4876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765D145-E153-4751-9E87-AE10047096C9}" type="slidenum">
              <a:rPr lang="en-US" altLang="en-US"/>
              <a:pPr>
                <a:defRPr/>
              </a:pPr>
              <a:t>‹#›</a:t>
            </a:fld>
            <a:endParaRPr lang="en-US" altLang="en-US"/>
          </a:p>
        </p:txBody>
      </p:sp>
    </p:spTree>
    <p:extLst>
      <p:ext uri="{BB962C8B-B14F-4D97-AF65-F5344CB8AC3E}">
        <p14:creationId xmlns:p14="http://schemas.microsoft.com/office/powerpoint/2010/main" val="1103398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095C8E89-0EFA-4C77-85B1-A8AD5DD04517}" type="slidenum">
              <a:rPr lang="en-US" altLang="en-US"/>
              <a:pPr>
                <a:defRPr/>
              </a:pPr>
              <a:t>‹#›</a:t>
            </a:fld>
            <a:endParaRPr lang="en-US" altLang="en-US"/>
          </a:p>
        </p:txBody>
      </p:sp>
    </p:spTree>
    <p:extLst>
      <p:ext uri="{BB962C8B-B14F-4D97-AF65-F5344CB8AC3E}">
        <p14:creationId xmlns:p14="http://schemas.microsoft.com/office/powerpoint/2010/main" val="26246493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902F2DB9-BAB1-45C4-990F-D1EB4A64A2D0}" type="slidenum">
              <a:rPr lang="en-US" altLang="en-US"/>
              <a:pPr>
                <a:defRPr/>
              </a:pPr>
              <a:t>‹#›</a:t>
            </a:fld>
            <a:endParaRPr lang="en-US" altLang="en-US"/>
          </a:p>
        </p:txBody>
      </p:sp>
    </p:spTree>
    <p:extLst>
      <p:ext uri="{BB962C8B-B14F-4D97-AF65-F5344CB8AC3E}">
        <p14:creationId xmlns:p14="http://schemas.microsoft.com/office/powerpoint/2010/main" val="26466976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46377E94-378E-421C-8CE3-DF94DA460540}" type="slidenum">
              <a:rPr lang="en-US" altLang="en-US"/>
              <a:pPr>
                <a:defRPr/>
              </a:pPr>
              <a:t>‹#›</a:t>
            </a:fld>
            <a:endParaRPr lang="en-US" altLang="en-US"/>
          </a:p>
        </p:txBody>
      </p:sp>
    </p:spTree>
    <p:extLst>
      <p:ext uri="{BB962C8B-B14F-4D97-AF65-F5344CB8AC3E}">
        <p14:creationId xmlns:p14="http://schemas.microsoft.com/office/powerpoint/2010/main" val="102905012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ltLang="en-US"/>
          </a:p>
        </p:txBody>
      </p:sp>
      <p:sp>
        <p:nvSpPr>
          <p:cNvPr id="7" name="Slide Number Placeholder 5"/>
          <p:cNvSpPr>
            <a:spLocks noGrp="1"/>
          </p:cNvSpPr>
          <p:nvPr>
            <p:ph type="sldNum" sz="quarter" idx="12"/>
          </p:nvPr>
        </p:nvSpPr>
        <p:spPr/>
        <p:txBody>
          <a:bodyPr/>
          <a:lstStyle>
            <a:lvl1pPr>
              <a:defRPr/>
            </a:lvl1pPr>
          </a:lstStyle>
          <a:p>
            <a:pPr>
              <a:defRPr/>
            </a:pPr>
            <a:fld id="{4491A168-A1E9-4F41-B0F4-8056F7BFAC16}" type="slidenum">
              <a:rPr lang="en-US" altLang="en-US"/>
              <a:pPr>
                <a:defRPr/>
              </a:pPr>
              <a:t>‹#›</a:t>
            </a:fld>
            <a:endParaRPr lang="en-US" altLang="en-US"/>
          </a:p>
        </p:txBody>
      </p:sp>
    </p:spTree>
    <p:extLst>
      <p:ext uri="{BB962C8B-B14F-4D97-AF65-F5344CB8AC3E}">
        <p14:creationId xmlns:p14="http://schemas.microsoft.com/office/powerpoint/2010/main" val="1774074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7A6A48-0E7F-4702-95D2-1B2AC2B972DB}" type="slidenum">
              <a:rPr lang="en-US" altLang="en-US"/>
              <a:pPr>
                <a:defRPr/>
              </a:pPr>
              <a:t>‹#›</a:t>
            </a:fld>
            <a:endParaRPr lang="en-US" altLang="en-US"/>
          </a:p>
        </p:txBody>
      </p:sp>
    </p:spTree>
    <p:extLst>
      <p:ext uri="{BB962C8B-B14F-4D97-AF65-F5344CB8AC3E}">
        <p14:creationId xmlns:p14="http://schemas.microsoft.com/office/powerpoint/2010/main" val="1259626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ltLang="en-US"/>
          </a:p>
        </p:txBody>
      </p:sp>
      <p:sp>
        <p:nvSpPr>
          <p:cNvPr id="9" name="Slide Number Placeholder 5"/>
          <p:cNvSpPr>
            <a:spLocks noGrp="1"/>
          </p:cNvSpPr>
          <p:nvPr>
            <p:ph type="sldNum" sz="quarter" idx="12"/>
          </p:nvPr>
        </p:nvSpPr>
        <p:spPr/>
        <p:txBody>
          <a:bodyPr/>
          <a:lstStyle>
            <a:lvl1pPr>
              <a:defRPr/>
            </a:lvl1pPr>
          </a:lstStyle>
          <a:p>
            <a:pPr>
              <a:defRPr/>
            </a:pPr>
            <a:fld id="{98AFEB05-2CE8-49F6-816A-6EB34024D2B7}" type="slidenum">
              <a:rPr lang="en-US" altLang="en-US"/>
              <a:pPr>
                <a:defRPr/>
              </a:pPr>
              <a:t>‹#›</a:t>
            </a:fld>
            <a:endParaRPr lang="en-US" altLang="en-US"/>
          </a:p>
        </p:txBody>
      </p:sp>
    </p:spTree>
    <p:extLst>
      <p:ext uri="{BB962C8B-B14F-4D97-AF65-F5344CB8AC3E}">
        <p14:creationId xmlns:p14="http://schemas.microsoft.com/office/powerpoint/2010/main" val="21478306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pPr>
              <a:defRPr/>
            </a:pPr>
            <a:fld id="{C3F44FCF-39AD-45F6-B1F7-49269C77DF5F}" type="slidenum">
              <a:rPr lang="en-US" altLang="en-US"/>
              <a:pPr>
                <a:defRPr/>
              </a:pPr>
              <a:t>‹#›</a:t>
            </a:fld>
            <a:endParaRPr lang="en-US" altLang="en-US"/>
          </a:p>
        </p:txBody>
      </p:sp>
    </p:spTree>
    <p:extLst>
      <p:ext uri="{BB962C8B-B14F-4D97-AF65-F5344CB8AC3E}">
        <p14:creationId xmlns:p14="http://schemas.microsoft.com/office/powerpoint/2010/main" val="214297566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ltLang="en-US"/>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ltLang="en-US"/>
          </a:p>
        </p:txBody>
      </p:sp>
      <p:sp>
        <p:nvSpPr>
          <p:cNvPr id="6" name="Slide Number Placeholder 8"/>
          <p:cNvSpPr>
            <a:spLocks noGrp="1"/>
          </p:cNvSpPr>
          <p:nvPr>
            <p:ph type="sldNum" sz="quarter" idx="12"/>
          </p:nvPr>
        </p:nvSpPr>
        <p:spPr/>
        <p:txBody>
          <a:bodyPr/>
          <a:lstStyle>
            <a:lvl1pPr>
              <a:defRPr/>
            </a:lvl1pPr>
          </a:lstStyle>
          <a:p>
            <a:pPr>
              <a:defRPr/>
            </a:pPr>
            <a:fld id="{6FF3CDDB-4222-4597-A468-AA968290DA07}" type="slidenum">
              <a:rPr lang="en-US" altLang="en-US"/>
              <a:pPr>
                <a:defRPr/>
              </a:pPr>
              <a:t>‹#›</a:t>
            </a:fld>
            <a:endParaRPr lang="en-US" altLang="en-US"/>
          </a:p>
        </p:txBody>
      </p:sp>
    </p:spTree>
    <p:extLst>
      <p:ext uri="{BB962C8B-B14F-4D97-AF65-F5344CB8AC3E}">
        <p14:creationId xmlns:p14="http://schemas.microsoft.com/office/powerpoint/2010/main" val="379351871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ltLang="en-US"/>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en-US"/>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D8E6B80D-327E-479B-86D6-8170E52F5B4E}" type="slidenum">
              <a:rPr lang="en-US" altLang="en-US"/>
              <a:pPr>
                <a:defRPr/>
              </a:pPr>
              <a:t>‹#›</a:t>
            </a:fld>
            <a:endParaRPr lang="en-US" altLang="en-US"/>
          </a:p>
        </p:txBody>
      </p:sp>
    </p:spTree>
    <p:extLst>
      <p:ext uri="{BB962C8B-B14F-4D97-AF65-F5344CB8AC3E}">
        <p14:creationId xmlns:p14="http://schemas.microsoft.com/office/powerpoint/2010/main" val="24332328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lvl1pPr>
              <a:defRPr/>
            </a:lvl1pPr>
          </a:lstStyle>
          <a:p>
            <a:pPr>
              <a:defRPr/>
            </a:pPr>
            <a:endParaRPr lang="en-US" altLang="en-US"/>
          </a:p>
        </p:txBody>
      </p:sp>
      <p:sp>
        <p:nvSpPr>
          <p:cNvPr id="8" name="Footer Placeholder 5"/>
          <p:cNvSpPr>
            <a:spLocks noGrp="1"/>
          </p:cNvSpPr>
          <p:nvPr>
            <p:ph type="ftr" sz="quarter" idx="11"/>
          </p:nvPr>
        </p:nvSpPr>
        <p:spPr/>
        <p:txBody>
          <a:bodyPr/>
          <a:lstStyle>
            <a:lvl1pPr>
              <a:defRPr/>
            </a:lvl1pPr>
          </a:lstStyle>
          <a:p>
            <a:pPr>
              <a:defRPr/>
            </a:pPr>
            <a:endParaRPr lang="en-US" altLang="en-US"/>
          </a:p>
        </p:txBody>
      </p:sp>
      <p:sp>
        <p:nvSpPr>
          <p:cNvPr id="9" name="Slide Number Placeholder 6"/>
          <p:cNvSpPr>
            <a:spLocks noGrp="1"/>
          </p:cNvSpPr>
          <p:nvPr>
            <p:ph type="sldNum" sz="quarter" idx="12"/>
          </p:nvPr>
        </p:nvSpPr>
        <p:spPr/>
        <p:txBody>
          <a:bodyPr/>
          <a:lstStyle>
            <a:lvl1pPr>
              <a:defRPr/>
            </a:lvl1pPr>
          </a:lstStyle>
          <a:p>
            <a:pPr>
              <a:defRPr/>
            </a:pPr>
            <a:fld id="{0767623A-ACCE-4DE5-9409-D7E741A77D39}" type="slidenum">
              <a:rPr lang="en-US" altLang="en-US"/>
              <a:pPr>
                <a:defRPr/>
              </a:pPr>
              <a:t>‹#›</a:t>
            </a:fld>
            <a:endParaRPr lang="en-US" altLang="en-US"/>
          </a:p>
        </p:txBody>
      </p:sp>
    </p:spTree>
    <p:extLst>
      <p:ext uri="{BB962C8B-B14F-4D97-AF65-F5344CB8AC3E}">
        <p14:creationId xmlns:p14="http://schemas.microsoft.com/office/powerpoint/2010/main" val="24670197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025E0319-81C0-459D-BB3E-1D47D95A68EB}" type="slidenum">
              <a:rPr lang="en-US" altLang="en-US"/>
              <a:pPr>
                <a:defRPr/>
              </a:pPr>
              <a:t>‹#›</a:t>
            </a:fld>
            <a:endParaRPr lang="en-US" altLang="en-US"/>
          </a:p>
        </p:txBody>
      </p:sp>
    </p:spTree>
    <p:extLst>
      <p:ext uri="{BB962C8B-B14F-4D97-AF65-F5344CB8AC3E}">
        <p14:creationId xmlns:p14="http://schemas.microsoft.com/office/powerpoint/2010/main" val="35721130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ltLang="en-US"/>
          </a:p>
        </p:txBody>
      </p:sp>
      <p:sp>
        <p:nvSpPr>
          <p:cNvPr id="7" name="Footer Placeholder 4"/>
          <p:cNvSpPr>
            <a:spLocks noGrp="1"/>
          </p:cNvSpPr>
          <p:nvPr>
            <p:ph type="ftr" sz="quarter" idx="11"/>
          </p:nvPr>
        </p:nvSpPr>
        <p:spPr/>
        <p:txBody>
          <a:bodyPr/>
          <a:lstStyle>
            <a:lvl1pPr>
              <a:defRPr/>
            </a:lvl1pPr>
          </a:lstStyle>
          <a:p>
            <a:pPr>
              <a:defRPr/>
            </a:pPr>
            <a:endParaRPr lang="en-US" altLang="en-US"/>
          </a:p>
        </p:txBody>
      </p:sp>
      <p:sp>
        <p:nvSpPr>
          <p:cNvPr id="8" name="Slide Number Placeholder 5"/>
          <p:cNvSpPr>
            <a:spLocks noGrp="1"/>
          </p:cNvSpPr>
          <p:nvPr>
            <p:ph type="sldNum" sz="quarter" idx="12"/>
          </p:nvPr>
        </p:nvSpPr>
        <p:spPr/>
        <p:txBody>
          <a:bodyPr/>
          <a:lstStyle>
            <a:lvl1pPr>
              <a:defRPr/>
            </a:lvl1pPr>
          </a:lstStyle>
          <a:p>
            <a:pPr>
              <a:defRPr/>
            </a:pPr>
            <a:fld id="{2CBC1D58-16B8-4B39-A426-F3F63D1A5EEC}" type="slidenum">
              <a:rPr lang="en-US" altLang="en-US"/>
              <a:pPr>
                <a:defRPr/>
              </a:pPr>
              <a:t>‹#›</a:t>
            </a:fld>
            <a:endParaRPr lang="en-US" altLang="en-US"/>
          </a:p>
        </p:txBody>
      </p:sp>
    </p:spTree>
    <p:extLst>
      <p:ext uri="{BB962C8B-B14F-4D97-AF65-F5344CB8AC3E}">
        <p14:creationId xmlns:p14="http://schemas.microsoft.com/office/powerpoint/2010/main" val="392653185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0"/>
            <a:ext cx="40386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6A40673D-7988-46F6-871B-E25BF3B116ED}" type="slidenum">
              <a:rPr lang="en-US" altLang="en-US"/>
              <a:pPr>
                <a:defRPr/>
              </a:pPr>
              <a:t>‹#›</a:t>
            </a:fld>
            <a:endParaRPr lang="en-US" altLang="en-US"/>
          </a:p>
        </p:txBody>
      </p:sp>
    </p:spTree>
    <p:extLst>
      <p:ext uri="{BB962C8B-B14F-4D97-AF65-F5344CB8AC3E}">
        <p14:creationId xmlns:p14="http://schemas.microsoft.com/office/powerpoint/2010/main" val="378664665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rtlCol="0">
            <a:normAutofit/>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7AAE915C-FBAB-4BA2-9F90-AB31F91B9E20}" type="slidenum">
              <a:rPr lang="en-US" altLang="en-US"/>
              <a:pPr>
                <a:defRPr/>
              </a:pPr>
              <a:t>‹#›</a:t>
            </a:fld>
            <a:endParaRPr lang="en-US" altLang="en-US"/>
          </a:p>
        </p:txBody>
      </p:sp>
    </p:spTree>
    <p:extLst>
      <p:ext uri="{BB962C8B-B14F-4D97-AF65-F5344CB8AC3E}">
        <p14:creationId xmlns:p14="http://schemas.microsoft.com/office/powerpoint/2010/main" val="28316944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rtlCol="0">
            <a:normAutofit/>
          </a:bodyPr>
          <a:lstStyle/>
          <a:p>
            <a:pPr lvl="0"/>
            <a:endParaRPr lang="en-US" noProof="0"/>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D1991CE5-1912-47E4-A5E3-5D981A55F07C}" type="slidenum">
              <a:rPr lang="en-US" altLang="en-US"/>
              <a:pPr>
                <a:defRPr/>
              </a:pPr>
              <a:t>‹#›</a:t>
            </a:fld>
            <a:endParaRPr lang="en-US" altLang="en-US"/>
          </a:p>
        </p:txBody>
      </p:sp>
    </p:spTree>
    <p:extLst>
      <p:ext uri="{BB962C8B-B14F-4D97-AF65-F5344CB8AC3E}">
        <p14:creationId xmlns:p14="http://schemas.microsoft.com/office/powerpoint/2010/main" val="3022733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98B2AB8B-12A2-4DB9-A339-F9067E0E09DB}" type="slidenum">
              <a:rPr lang="en-US" altLang="en-US"/>
              <a:pPr>
                <a:defRPr/>
              </a:pPr>
              <a:t>‹#›</a:t>
            </a:fld>
            <a:endParaRPr lang="en-US" altLang="en-US"/>
          </a:p>
        </p:txBody>
      </p:sp>
    </p:spTree>
    <p:extLst>
      <p:ext uri="{BB962C8B-B14F-4D97-AF65-F5344CB8AC3E}">
        <p14:creationId xmlns:p14="http://schemas.microsoft.com/office/powerpoint/2010/main" val="36359824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560FA63D-93A6-4913-8813-005A2245E514}" type="slidenum">
              <a:rPr lang="en-US" altLang="en-US"/>
              <a:pPr>
                <a:defRPr/>
              </a:pPr>
              <a:t>‹#›</a:t>
            </a:fld>
            <a:endParaRPr lang="en-US" altLang="en-US"/>
          </a:p>
        </p:txBody>
      </p:sp>
    </p:spTree>
    <p:extLst>
      <p:ext uri="{BB962C8B-B14F-4D97-AF65-F5344CB8AC3E}">
        <p14:creationId xmlns:p14="http://schemas.microsoft.com/office/powerpoint/2010/main" val="30930995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987B7BB-5597-41A4-A8C1-C9AB1F3D0612}" type="slidenum">
              <a:rPr lang="en-US" altLang="en-US"/>
              <a:pPr>
                <a:defRPr/>
              </a:pPr>
              <a:t>‹#›</a:t>
            </a:fld>
            <a:endParaRPr lang="en-US" altLang="en-US"/>
          </a:p>
        </p:txBody>
      </p:sp>
    </p:spTree>
    <p:extLst>
      <p:ext uri="{BB962C8B-B14F-4D97-AF65-F5344CB8AC3E}">
        <p14:creationId xmlns:p14="http://schemas.microsoft.com/office/powerpoint/2010/main" val="139683265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2390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1371600" y="1600200"/>
            <a:ext cx="3810000" cy="4876800"/>
          </a:xfrm>
        </p:spPr>
        <p:txBody>
          <a:bodyPr rtlCol="0">
            <a:normAutofit/>
          </a:bodyPr>
          <a:lstStyle/>
          <a:p>
            <a:pPr lvl="0"/>
            <a:endParaRPr lang="en-US" noProof="0"/>
          </a:p>
        </p:txBody>
      </p:sp>
      <p:sp>
        <p:nvSpPr>
          <p:cNvPr id="4" name="Text Placeholder 3"/>
          <p:cNvSpPr>
            <a:spLocks noGrp="1"/>
          </p:cNvSpPr>
          <p:nvPr>
            <p:ph type="body" sz="half" idx="2"/>
          </p:nvPr>
        </p:nvSpPr>
        <p:spPr>
          <a:xfrm>
            <a:off x="5334000" y="1600200"/>
            <a:ext cx="3810000" cy="4876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944B3C1A-11C0-4256-91B1-DC460F34F498}" type="slidenum">
              <a:rPr lang="en-US" altLang="en-US"/>
              <a:pPr>
                <a:defRPr/>
              </a:pPr>
              <a:t>‹#›</a:t>
            </a:fld>
            <a:endParaRPr lang="en-US" altLang="en-US"/>
          </a:p>
        </p:txBody>
      </p:sp>
    </p:spTree>
    <p:extLst>
      <p:ext uri="{BB962C8B-B14F-4D97-AF65-F5344CB8AC3E}">
        <p14:creationId xmlns:p14="http://schemas.microsoft.com/office/powerpoint/2010/main" val="139173009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8" name="Footer Placeholder 7"/>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9" name="Slide Number Placeholder 8"/>
          <p:cNvSpPr>
            <a:spLocks noGrp="1"/>
          </p:cNvSpPr>
          <p:nvPr>
            <p:ph type="sldNum" sz="quarter" idx="12"/>
          </p:nvPr>
        </p:nvSpPr>
        <p:spPr>
          <a:xfrm>
            <a:off x="6553200" y="6245225"/>
            <a:ext cx="2133600" cy="476250"/>
          </a:xfrm>
        </p:spPr>
        <p:txBody>
          <a:bodyPr/>
          <a:lstStyle>
            <a:lvl1pPr>
              <a:defRPr/>
            </a:lvl1pPr>
          </a:lstStyle>
          <a:p>
            <a:pPr>
              <a:defRPr/>
            </a:pPr>
            <a:fld id="{E6DE8D44-4D51-4685-98B2-866A77162622}" type="slidenum">
              <a:rPr lang="en-US" altLang="en-US"/>
              <a:pPr>
                <a:defRPr/>
              </a:pPr>
              <a:t>‹#›</a:t>
            </a:fld>
            <a:endParaRPr lang="en-US" altLang="en-US"/>
          </a:p>
        </p:txBody>
      </p:sp>
    </p:spTree>
    <p:extLst>
      <p:ext uri="{BB962C8B-B14F-4D97-AF65-F5344CB8AC3E}">
        <p14:creationId xmlns:p14="http://schemas.microsoft.com/office/powerpoint/2010/main" val="3649899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229600" cy="5821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pPr>
              <a:defRPr/>
            </a:pPr>
            <a:fld id="{9CA8EEBE-F627-46EC-BBC9-3A40BC88AF18}" type="slidenum">
              <a:rPr lang="en-US" altLang="en-US"/>
              <a:pPr>
                <a:defRPr/>
              </a:pPr>
              <a:t>‹#›</a:t>
            </a:fld>
            <a:endParaRPr lang="en-US" altLang="en-US"/>
          </a:p>
        </p:txBody>
      </p:sp>
    </p:spTree>
    <p:extLst>
      <p:ext uri="{BB962C8B-B14F-4D97-AF65-F5344CB8AC3E}">
        <p14:creationId xmlns:p14="http://schemas.microsoft.com/office/powerpoint/2010/main" val="26260841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8130D1B7-827E-4291-80A3-3C150257B413}" type="slidenum">
              <a:rPr lang="en-US" altLang="en-US"/>
              <a:pPr>
                <a:defRPr/>
              </a:pPr>
              <a:t>‹#›</a:t>
            </a:fld>
            <a:endParaRPr lang="en-US" altLang="en-US"/>
          </a:p>
        </p:txBody>
      </p:sp>
    </p:spTree>
    <p:extLst>
      <p:ext uri="{BB962C8B-B14F-4D97-AF65-F5344CB8AC3E}">
        <p14:creationId xmlns:p14="http://schemas.microsoft.com/office/powerpoint/2010/main" val="40484097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pPr>
              <a:defRPr/>
            </a:pPr>
            <a:endParaRPr lang="en-US" alt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pPr>
              <a:defRPr/>
            </a:pPr>
            <a:endParaRPr lang="en-US" alt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pPr>
              <a:defRPr/>
            </a:pPr>
            <a:fld id="{FF17EFEC-ED08-445E-8E22-4CC5B50F3801}" type="slidenum">
              <a:rPr lang="en-US" altLang="en-US"/>
              <a:pPr>
                <a:defRPr/>
              </a:pPr>
              <a:t>‹#›</a:t>
            </a:fld>
            <a:endParaRPr lang="en-US" altLang="en-US"/>
          </a:p>
        </p:txBody>
      </p:sp>
    </p:spTree>
    <p:extLst>
      <p:ext uri="{BB962C8B-B14F-4D97-AF65-F5344CB8AC3E}">
        <p14:creationId xmlns:p14="http://schemas.microsoft.com/office/powerpoint/2010/main" val="3625838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CE62806F-842D-40FA-8096-1764132993F5}" type="slidenum">
              <a:rPr lang="en-US" altLang="en-US"/>
              <a:pPr>
                <a:defRPr/>
              </a:pPr>
              <a:t>‹#›</a:t>
            </a:fld>
            <a:endParaRPr lang="en-US" altLang="en-US"/>
          </a:p>
        </p:txBody>
      </p:sp>
    </p:spTree>
    <p:extLst>
      <p:ext uri="{BB962C8B-B14F-4D97-AF65-F5344CB8AC3E}">
        <p14:creationId xmlns:p14="http://schemas.microsoft.com/office/powerpoint/2010/main" val="2699435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5C1AB7-0DA1-48FC-850C-39AD52027A1D}" type="slidenum">
              <a:rPr lang="en-US" altLang="en-US"/>
              <a:pPr>
                <a:defRPr/>
              </a:pPr>
              <a:t>‹#›</a:t>
            </a:fld>
            <a:endParaRPr lang="en-US" altLang="en-US"/>
          </a:p>
        </p:txBody>
      </p:sp>
    </p:spTree>
    <p:extLst>
      <p:ext uri="{BB962C8B-B14F-4D97-AF65-F5344CB8AC3E}">
        <p14:creationId xmlns:p14="http://schemas.microsoft.com/office/powerpoint/2010/main" val="1019932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C04C08E0-5697-40B5-807F-38933BD66B2B}" type="slidenum">
              <a:rPr lang="en-US" altLang="en-US"/>
              <a:pPr>
                <a:defRPr/>
              </a:pPr>
              <a:t>‹#›</a:t>
            </a:fld>
            <a:endParaRPr lang="en-US" altLang="en-US"/>
          </a:p>
        </p:txBody>
      </p:sp>
    </p:spTree>
    <p:extLst>
      <p:ext uri="{BB962C8B-B14F-4D97-AF65-F5344CB8AC3E}">
        <p14:creationId xmlns:p14="http://schemas.microsoft.com/office/powerpoint/2010/main" val="1416797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7AFAF63-1DDD-4855-92D2-32BAE0FD23AC}" type="slidenum">
              <a:rPr lang="en-US" altLang="en-US"/>
              <a:pPr>
                <a:defRPr/>
              </a:pPr>
              <a:t>‹#›</a:t>
            </a:fld>
            <a:endParaRPr lang="en-US" altLang="en-US"/>
          </a:p>
        </p:txBody>
      </p:sp>
    </p:spTree>
    <p:extLst>
      <p:ext uri="{BB962C8B-B14F-4D97-AF65-F5344CB8AC3E}">
        <p14:creationId xmlns:p14="http://schemas.microsoft.com/office/powerpoint/2010/main" val="4098104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310DF90-B9F3-4BF8-8029-BA6BAE68C0F9}" type="slidenum">
              <a:rPr lang="en-US" altLang="en-US"/>
              <a:pPr>
                <a:defRPr/>
              </a:pPr>
              <a:t>‹#›</a:t>
            </a:fld>
            <a:endParaRPr lang="en-US" altLang="en-US"/>
          </a:p>
        </p:txBody>
      </p:sp>
    </p:spTree>
    <p:extLst>
      <p:ext uri="{BB962C8B-B14F-4D97-AF65-F5344CB8AC3E}">
        <p14:creationId xmlns:p14="http://schemas.microsoft.com/office/powerpoint/2010/main" val="3854955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1406A71-8CDE-4EBE-A0E2-25A15BCF6C23}" type="slidenum">
              <a:rPr lang="en-US" altLang="en-US"/>
              <a:pPr>
                <a:defRPr/>
              </a:pPr>
              <a:t>‹#›</a:t>
            </a:fld>
            <a:endParaRPr lang="en-US" altLang="en-US"/>
          </a:p>
        </p:txBody>
      </p:sp>
    </p:spTree>
    <p:extLst>
      <p:ext uri="{BB962C8B-B14F-4D97-AF65-F5344CB8AC3E}">
        <p14:creationId xmlns:p14="http://schemas.microsoft.com/office/powerpoint/2010/main" val="13292162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C28560E-77B7-4CD7-A5EA-CE0AA42D7BCB}" type="slidenum">
              <a:rPr lang="en-US" altLang="en-US"/>
              <a:pPr>
                <a:defRPr/>
              </a:pPr>
              <a:t>‹#›</a:t>
            </a:fld>
            <a:endParaRPr lang="en-US" altLang="en-US"/>
          </a:p>
        </p:txBody>
      </p:sp>
    </p:spTree>
    <p:extLst>
      <p:ext uri="{BB962C8B-B14F-4D97-AF65-F5344CB8AC3E}">
        <p14:creationId xmlns:p14="http://schemas.microsoft.com/office/powerpoint/2010/main" val="38804263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FB9B8BE-FD28-41CB-959A-F9E29879EDF9}" type="slidenum">
              <a:rPr lang="en-US" altLang="en-US"/>
              <a:pPr>
                <a:defRPr/>
              </a:pPr>
              <a:t>‹#›</a:t>
            </a:fld>
            <a:endParaRPr lang="en-US" altLang="en-US"/>
          </a:p>
        </p:txBody>
      </p:sp>
    </p:spTree>
    <p:extLst>
      <p:ext uri="{BB962C8B-B14F-4D97-AF65-F5344CB8AC3E}">
        <p14:creationId xmlns:p14="http://schemas.microsoft.com/office/powerpoint/2010/main" val="26765967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3C0D84E-544C-4B1F-8FC2-B483D09E8FF9}" type="slidenum">
              <a:rPr lang="en-US" altLang="en-US"/>
              <a:pPr>
                <a:defRPr/>
              </a:pPr>
              <a:t>‹#›</a:t>
            </a:fld>
            <a:endParaRPr lang="en-US" altLang="en-US"/>
          </a:p>
        </p:txBody>
      </p:sp>
    </p:spTree>
    <p:extLst>
      <p:ext uri="{BB962C8B-B14F-4D97-AF65-F5344CB8AC3E}">
        <p14:creationId xmlns:p14="http://schemas.microsoft.com/office/powerpoint/2010/main" val="279004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3A7DA78-ED91-436D-B99D-D8B1C3A0F13E}" type="slidenum">
              <a:rPr lang="en-US" altLang="en-US"/>
              <a:pPr>
                <a:defRPr/>
              </a:pPr>
              <a:t>‹#›</a:t>
            </a:fld>
            <a:endParaRPr lang="en-US" altLang="en-US"/>
          </a:p>
        </p:txBody>
      </p:sp>
    </p:spTree>
    <p:extLst>
      <p:ext uri="{BB962C8B-B14F-4D97-AF65-F5344CB8AC3E}">
        <p14:creationId xmlns:p14="http://schemas.microsoft.com/office/powerpoint/2010/main" val="3776243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DF0C8DD-2C42-4B71-8F25-232763889BB2}" type="slidenum">
              <a:rPr lang="en-US" altLang="en-US"/>
              <a:pPr>
                <a:defRPr/>
              </a:pPr>
              <a:t>‹#›</a:t>
            </a:fld>
            <a:endParaRPr lang="en-US" altLang="en-US"/>
          </a:p>
        </p:txBody>
      </p:sp>
    </p:spTree>
    <p:extLst>
      <p:ext uri="{BB962C8B-B14F-4D97-AF65-F5344CB8AC3E}">
        <p14:creationId xmlns:p14="http://schemas.microsoft.com/office/powerpoint/2010/main" val="879696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8634D8F-17EF-4E9A-9DA4-32EE4DB3F168}" type="slidenum">
              <a:rPr lang="en-US" altLang="en-US"/>
              <a:pPr>
                <a:defRPr/>
              </a:pPr>
              <a:t>‹#›</a:t>
            </a:fld>
            <a:endParaRPr lang="en-US" altLang="en-US"/>
          </a:p>
        </p:txBody>
      </p:sp>
    </p:spTree>
    <p:extLst>
      <p:ext uri="{BB962C8B-B14F-4D97-AF65-F5344CB8AC3E}">
        <p14:creationId xmlns:p14="http://schemas.microsoft.com/office/powerpoint/2010/main" val="2936394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9ADCA0A-2FDC-4B1F-A946-5E95E4724EA3}" type="slidenum">
              <a:rPr lang="en-US" altLang="en-US"/>
              <a:pPr>
                <a:defRPr/>
              </a:pPr>
              <a:t>‹#›</a:t>
            </a:fld>
            <a:endParaRPr lang="en-US" altLang="en-US"/>
          </a:p>
        </p:txBody>
      </p:sp>
    </p:spTree>
    <p:extLst>
      <p:ext uri="{BB962C8B-B14F-4D97-AF65-F5344CB8AC3E}">
        <p14:creationId xmlns:p14="http://schemas.microsoft.com/office/powerpoint/2010/main" val="2490615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BB107422-3D96-444A-B9EA-C5A096DB557B}" type="slidenum">
              <a:rPr lang="en-US" altLang="en-US"/>
              <a:pPr>
                <a:defRPr/>
              </a:pPr>
              <a:t>‹#›</a:t>
            </a:fld>
            <a:endParaRPr lang="en-US" altLang="en-US"/>
          </a:p>
        </p:txBody>
      </p:sp>
    </p:spTree>
    <p:extLst>
      <p:ext uri="{BB962C8B-B14F-4D97-AF65-F5344CB8AC3E}">
        <p14:creationId xmlns:p14="http://schemas.microsoft.com/office/powerpoint/2010/main" val="1710363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D8D9CD9-18AE-4BCE-817A-1F648FDA3986}" type="slidenum">
              <a:rPr lang="en-US" altLang="en-US"/>
              <a:pPr>
                <a:defRPr/>
              </a:pPr>
              <a:t>‹#›</a:t>
            </a:fld>
            <a:endParaRPr lang="en-US" altLang="en-US"/>
          </a:p>
        </p:txBody>
      </p:sp>
    </p:spTree>
    <p:extLst>
      <p:ext uri="{BB962C8B-B14F-4D97-AF65-F5344CB8AC3E}">
        <p14:creationId xmlns:p14="http://schemas.microsoft.com/office/powerpoint/2010/main" val="330360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CCE6EB2F-09F8-40C3-A33A-CE0916107C4C}" type="slidenum">
              <a:rPr lang="en-US" altLang="en-US"/>
              <a:pPr>
                <a:defRPr/>
              </a:pPr>
              <a:t>‹#›</a:t>
            </a:fld>
            <a:endParaRPr lang="en-US" altLang="en-US"/>
          </a:p>
        </p:txBody>
      </p:sp>
    </p:spTree>
    <p:extLst>
      <p:ext uri="{BB962C8B-B14F-4D97-AF65-F5344CB8AC3E}">
        <p14:creationId xmlns:p14="http://schemas.microsoft.com/office/powerpoint/2010/main" val="21307864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F7F6F89B-8A14-41AD-9E2A-01B1F9C75DE7}" type="slidenum">
              <a:rPr lang="en-US" altLang="en-US"/>
              <a:pPr>
                <a:defRPr/>
              </a:pPr>
              <a:t>‹#›</a:t>
            </a:fld>
            <a:endParaRPr lang="en-US" altLang="en-US"/>
          </a:p>
        </p:txBody>
      </p:sp>
    </p:spTree>
    <p:extLst>
      <p:ext uri="{BB962C8B-B14F-4D97-AF65-F5344CB8AC3E}">
        <p14:creationId xmlns:p14="http://schemas.microsoft.com/office/powerpoint/2010/main" val="12576731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2F629DD-603D-443F-AD68-DC47D27B635E}" type="slidenum">
              <a:rPr lang="en-US" altLang="en-US"/>
              <a:pPr>
                <a:defRPr/>
              </a:pPr>
              <a:t>‹#›</a:t>
            </a:fld>
            <a:endParaRPr lang="en-US" altLang="en-US"/>
          </a:p>
        </p:txBody>
      </p:sp>
    </p:spTree>
    <p:extLst>
      <p:ext uri="{BB962C8B-B14F-4D97-AF65-F5344CB8AC3E}">
        <p14:creationId xmlns:p14="http://schemas.microsoft.com/office/powerpoint/2010/main" val="1999418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1BDC141-0EF8-4E99-B599-1834B0A87DC5}" type="slidenum">
              <a:rPr lang="en-US" altLang="en-US"/>
              <a:pPr>
                <a:defRPr/>
              </a:pPr>
              <a:t>‹#›</a:t>
            </a:fld>
            <a:endParaRPr lang="en-US" altLang="en-US"/>
          </a:p>
        </p:txBody>
      </p:sp>
    </p:spTree>
    <p:extLst>
      <p:ext uri="{BB962C8B-B14F-4D97-AF65-F5344CB8AC3E}">
        <p14:creationId xmlns:p14="http://schemas.microsoft.com/office/powerpoint/2010/main" val="7527953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F51C8B3-3BCD-4585-904E-6490845E4489}" type="slidenum">
              <a:rPr lang="en-US" altLang="en-US"/>
              <a:pPr>
                <a:defRPr/>
              </a:pPr>
              <a:t>‹#›</a:t>
            </a:fld>
            <a:endParaRPr lang="en-US" altLang="en-US"/>
          </a:p>
        </p:txBody>
      </p:sp>
    </p:spTree>
    <p:extLst>
      <p:ext uri="{BB962C8B-B14F-4D97-AF65-F5344CB8AC3E}">
        <p14:creationId xmlns:p14="http://schemas.microsoft.com/office/powerpoint/2010/main" val="27343796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9C7E8AA-693C-4E40-BA60-F76DD189400F}" type="slidenum">
              <a:rPr lang="en-US" altLang="en-US"/>
              <a:pPr>
                <a:defRPr/>
              </a:pPr>
              <a:t>‹#›</a:t>
            </a:fld>
            <a:endParaRPr lang="en-US" altLang="en-US"/>
          </a:p>
        </p:txBody>
      </p:sp>
    </p:spTree>
    <p:extLst>
      <p:ext uri="{BB962C8B-B14F-4D97-AF65-F5344CB8AC3E}">
        <p14:creationId xmlns:p14="http://schemas.microsoft.com/office/powerpoint/2010/main" val="3043005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8B5CB6F-3B33-4A57-85D6-549F717D9372}" type="slidenum">
              <a:rPr lang="en-US" altLang="en-US"/>
              <a:pPr>
                <a:defRPr/>
              </a:pPr>
              <a:t>‹#›</a:t>
            </a:fld>
            <a:endParaRPr lang="en-US" altLang="en-US"/>
          </a:p>
        </p:txBody>
      </p:sp>
    </p:spTree>
    <p:extLst>
      <p:ext uri="{BB962C8B-B14F-4D97-AF65-F5344CB8AC3E}">
        <p14:creationId xmlns:p14="http://schemas.microsoft.com/office/powerpoint/2010/main" val="2706201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010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F362D3F-9928-4348-83ED-C2F068AFEB36}" type="slidenum">
              <a:rPr lang="en-US" altLang="en-US"/>
              <a:pPr>
                <a:defRPr/>
              </a:pPr>
              <a:t>‹#›</a:t>
            </a:fld>
            <a:endParaRPr lang="en-US" altLang="en-US"/>
          </a:p>
        </p:txBody>
      </p:sp>
    </p:spTree>
    <p:extLst>
      <p:ext uri="{BB962C8B-B14F-4D97-AF65-F5344CB8AC3E}">
        <p14:creationId xmlns:p14="http://schemas.microsoft.com/office/powerpoint/2010/main" val="11408921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C504AA0-86AB-4EA7-9E67-50C7C8848C19}" type="slidenum">
              <a:rPr lang="en-US" altLang="en-US"/>
              <a:pPr>
                <a:defRPr/>
              </a:pPr>
              <a:t>‹#›</a:t>
            </a:fld>
            <a:endParaRPr lang="en-US" altLang="en-US"/>
          </a:p>
        </p:txBody>
      </p:sp>
    </p:spTree>
    <p:extLst>
      <p:ext uri="{BB962C8B-B14F-4D97-AF65-F5344CB8AC3E}">
        <p14:creationId xmlns:p14="http://schemas.microsoft.com/office/powerpoint/2010/main" val="2716876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AE45360-A733-45E3-842D-5A55E7FE7D9A}" type="slidenum">
              <a:rPr lang="en-US" altLang="en-US"/>
              <a:pPr>
                <a:defRPr/>
              </a:pPr>
              <a:t>‹#›</a:t>
            </a:fld>
            <a:endParaRPr lang="en-US" altLang="en-US"/>
          </a:p>
        </p:txBody>
      </p:sp>
    </p:spTree>
    <p:extLst>
      <p:ext uri="{BB962C8B-B14F-4D97-AF65-F5344CB8AC3E}">
        <p14:creationId xmlns:p14="http://schemas.microsoft.com/office/powerpoint/2010/main" val="350361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4EC8F4D-3941-4DF6-8647-7E932D54567D}" type="slidenum">
              <a:rPr lang="en-US" altLang="en-US"/>
              <a:pPr>
                <a:defRPr/>
              </a:pPr>
              <a:t>‹#›</a:t>
            </a:fld>
            <a:endParaRPr lang="en-US" altLang="en-US"/>
          </a:p>
        </p:txBody>
      </p:sp>
    </p:spTree>
    <p:extLst>
      <p:ext uri="{BB962C8B-B14F-4D97-AF65-F5344CB8AC3E}">
        <p14:creationId xmlns:p14="http://schemas.microsoft.com/office/powerpoint/2010/main" val="6437926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B1181DA-54B7-4A82-AB8F-C5D97E7018E1}" type="slidenum">
              <a:rPr lang="en-US" altLang="en-US"/>
              <a:pPr>
                <a:defRPr/>
              </a:pPr>
              <a:t>‹#›</a:t>
            </a:fld>
            <a:endParaRPr lang="en-US" altLang="en-US"/>
          </a:p>
        </p:txBody>
      </p:sp>
    </p:spTree>
    <p:extLst>
      <p:ext uri="{BB962C8B-B14F-4D97-AF65-F5344CB8AC3E}">
        <p14:creationId xmlns:p14="http://schemas.microsoft.com/office/powerpoint/2010/main" val="691036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B375DC0-3C4F-4D44-9B03-2F2EF1E5BEAA}" type="slidenum">
              <a:rPr lang="en-US" altLang="en-US"/>
              <a:pPr>
                <a:defRPr/>
              </a:pPr>
              <a:t>‹#›</a:t>
            </a:fld>
            <a:endParaRPr lang="en-US" altLang="en-US"/>
          </a:p>
        </p:txBody>
      </p:sp>
    </p:spTree>
    <p:extLst>
      <p:ext uri="{BB962C8B-B14F-4D97-AF65-F5344CB8AC3E}">
        <p14:creationId xmlns:p14="http://schemas.microsoft.com/office/powerpoint/2010/main" val="774592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2D7E323D-CEBD-4589-B7F1-9E8B3C5E9E8A}" type="slidenum">
              <a:rPr lang="en-US" altLang="en-US"/>
              <a:pPr>
                <a:defRPr/>
              </a:pPr>
              <a:t>‹#›</a:t>
            </a:fld>
            <a:endParaRPr lang="en-US" altLang="en-US"/>
          </a:p>
        </p:txBody>
      </p:sp>
    </p:spTree>
    <p:extLst>
      <p:ext uri="{BB962C8B-B14F-4D97-AF65-F5344CB8AC3E}">
        <p14:creationId xmlns:p14="http://schemas.microsoft.com/office/powerpoint/2010/main" val="36425206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3C64B5D6-C7DE-48FF-AD4B-244382D88A6A}" type="slidenum">
              <a:rPr lang="en-US" altLang="en-US"/>
              <a:pPr>
                <a:defRPr/>
              </a:pPr>
              <a:t>‹#›</a:t>
            </a:fld>
            <a:endParaRPr lang="en-US" altLang="en-US"/>
          </a:p>
        </p:txBody>
      </p:sp>
    </p:spTree>
    <p:extLst>
      <p:ext uri="{BB962C8B-B14F-4D97-AF65-F5344CB8AC3E}">
        <p14:creationId xmlns:p14="http://schemas.microsoft.com/office/powerpoint/2010/main" val="36972325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0CE33C58-28F2-4AE0-AF18-BE466210BCD9}" type="slidenum">
              <a:rPr lang="en-US" altLang="en-US"/>
              <a:pPr>
                <a:defRPr/>
              </a:pPr>
              <a:t>‹#›</a:t>
            </a:fld>
            <a:endParaRPr lang="en-US" altLang="en-US"/>
          </a:p>
        </p:txBody>
      </p:sp>
    </p:spTree>
    <p:extLst>
      <p:ext uri="{BB962C8B-B14F-4D97-AF65-F5344CB8AC3E}">
        <p14:creationId xmlns:p14="http://schemas.microsoft.com/office/powerpoint/2010/main" val="19851795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4E6C0D7-5045-44D8-9042-E4379E1DB129}" type="slidenum">
              <a:rPr lang="en-US" altLang="en-US"/>
              <a:pPr>
                <a:defRPr/>
              </a:pPr>
              <a:t>‹#›</a:t>
            </a:fld>
            <a:endParaRPr lang="en-US" altLang="en-US"/>
          </a:p>
        </p:txBody>
      </p:sp>
    </p:spTree>
    <p:extLst>
      <p:ext uri="{BB962C8B-B14F-4D97-AF65-F5344CB8AC3E}">
        <p14:creationId xmlns:p14="http://schemas.microsoft.com/office/powerpoint/2010/main" val="2862504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8F2176C-D849-436E-BCB3-34AD295DA89B}" type="slidenum">
              <a:rPr lang="en-US" altLang="en-US"/>
              <a:pPr>
                <a:defRPr/>
              </a:pPr>
              <a:t>‹#›</a:t>
            </a:fld>
            <a:endParaRPr lang="en-US" altLang="en-US"/>
          </a:p>
        </p:txBody>
      </p:sp>
    </p:spTree>
    <p:extLst>
      <p:ext uri="{BB962C8B-B14F-4D97-AF65-F5344CB8AC3E}">
        <p14:creationId xmlns:p14="http://schemas.microsoft.com/office/powerpoint/2010/main" val="39944977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2D14F80-75C5-4AC2-95B0-C10A9D50C09A}" type="slidenum">
              <a:rPr lang="en-US" altLang="en-US"/>
              <a:pPr>
                <a:defRPr/>
              </a:pPr>
              <a:t>‹#›</a:t>
            </a:fld>
            <a:endParaRPr lang="en-US" altLang="en-US"/>
          </a:p>
        </p:txBody>
      </p:sp>
    </p:spTree>
    <p:extLst>
      <p:ext uri="{BB962C8B-B14F-4D97-AF65-F5344CB8AC3E}">
        <p14:creationId xmlns:p14="http://schemas.microsoft.com/office/powerpoint/2010/main" val="2599405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93F81BD-18BE-4536-A73A-ACEFE7682D24}" type="slidenum">
              <a:rPr lang="en-US" altLang="en-US"/>
              <a:pPr>
                <a:defRPr/>
              </a:pPr>
              <a:t>‹#›</a:t>
            </a:fld>
            <a:endParaRPr lang="en-US" altLang="en-US"/>
          </a:p>
        </p:txBody>
      </p:sp>
    </p:spTree>
    <p:extLst>
      <p:ext uri="{BB962C8B-B14F-4D97-AF65-F5344CB8AC3E}">
        <p14:creationId xmlns:p14="http://schemas.microsoft.com/office/powerpoint/2010/main" val="38497111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1A526E7-93BE-4789-BFAC-8031AC3EED28}" type="slidenum">
              <a:rPr lang="en-US" altLang="en-US"/>
              <a:pPr>
                <a:defRPr/>
              </a:pPr>
              <a:t>‹#›</a:t>
            </a:fld>
            <a:endParaRPr lang="en-US" altLang="en-US"/>
          </a:p>
        </p:txBody>
      </p:sp>
    </p:spTree>
    <p:extLst>
      <p:ext uri="{BB962C8B-B14F-4D97-AF65-F5344CB8AC3E}">
        <p14:creationId xmlns:p14="http://schemas.microsoft.com/office/powerpoint/2010/main" val="2909829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67215CEC-7537-442F-B98F-8B4836CF0E17}" type="slidenum">
              <a:rPr lang="en-US" altLang="en-US"/>
              <a:pPr>
                <a:defRPr/>
              </a:pPr>
              <a:t>‹#›</a:t>
            </a:fld>
            <a:endParaRPr lang="en-US" altLang="en-US"/>
          </a:p>
        </p:txBody>
      </p:sp>
    </p:spTree>
    <p:extLst>
      <p:ext uri="{BB962C8B-B14F-4D97-AF65-F5344CB8AC3E}">
        <p14:creationId xmlns:p14="http://schemas.microsoft.com/office/powerpoint/2010/main" val="40831689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15C2460-ED2F-4176-8671-276BB79BC29D}" type="slidenum">
              <a:rPr lang="en-US" altLang="en-US"/>
              <a:pPr>
                <a:defRPr/>
              </a:pPr>
              <a:t>‹#›</a:t>
            </a:fld>
            <a:endParaRPr lang="en-US" altLang="en-US"/>
          </a:p>
        </p:txBody>
      </p:sp>
    </p:spTree>
    <p:extLst>
      <p:ext uri="{BB962C8B-B14F-4D97-AF65-F5344CB8AC3E}">
        <p14:creationId xmlns:p14="http://schemas.microsoft.com/office/powerpoint/2010/main" val="897067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9B86A98-83B9-4DBA-9A7A-D74A416545A3}" type="slidenum">
              <a:rPr lang="en-US" altLang="en-US"/>
              <a:pPr>
                <a:defRPr/>
              </a:pPr>
              <a:t>‹#›</a:t>
            </a:fld>
            <a:endParaRPr lang="en-US" altLang="en-US"/>
          </a:p>
        </p:txBody>
      </p:sp>
    </p:spTree>
    <p:extLst>
      <p:ext uri="{BB962C8B-B14F-4D97-AF65-F5344CB8AC3E}">
        <p14:creationId xmlns:p14="http://schemas.microsoft.com/office/powerpoint/2010/main" val="2300623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EFD6600-8866-4075-968E-EABBFE854B51}" type="slidenum">
              <a:rPr lang="en-US" altLang="en-US"/>
              <a:pPr>
                <a:defRPr/>
              </a:pPr>
              <a:t>‹#›</a:t>
            </a:fld>
            <a:endParaRPr lang="en-US" altLang="en-US"/>
          </a:p>
        </p:txBody>
      </p:sp>
    </p:spTree>
    <p:extLst>
      <p:ext uri="{BB962C8B-B14F-4D97-AF65-F5344CB8AC3E}">
        <p14:creationId xmlns:p14="http://schemas.microsoft.com/office/powerpoint/2010/main" val="3093413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74A7DF49-3BF3-433A-991F-8D149EAE6E4B}" type="slidenum">
              <a:rPr lang="en-US" altLang="en-US"/>
              <a:pPr>
                <a:defRPr/>
              </a:pPr>
              <a:t>‹#›</a:t>
            </a:fld>
            <a:endParaRPr lang="en-US" altLang="en-US"/>
          </a:p>
        </p:txBody>
      </p:sp>
    </p:spTree>
    <p:extLst>
      <p:ext uri="{BB962C8B-B14F-4D97-AF65-F5344CB8AC3E}">
        <p14:creationId xmlns:p14="http://schemas.microsoft.com/office/powerpoint/2010/main" val="611033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7538F67-2885-4301-937F-A01B6D0FD7F2}" type="slidenum">
              <a:rPr lang="en-US" altLang="en-US"/>
              <a:pPr>
                <a:defRPr/>
              </a:pPr>
              <a:t>‹#›</a:t>
            </a:fld>
            <a:endParaRPr lang="en-US" altLang="en-US"/>
          </a:p>
        </p:txBody>
      </p:sp>
    </p:spTree>
    <p:extLst>
      <p:ext uri="{BB962C8B-B14F-4D97-AF65-F5344CB8AC3E}">
        <p14:creationId xmlns:p14="http://schemas.microsoft.com/office/powerpoint/2010/main" val="22630286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788DC5A-2691-4FA6-AEFC-8FC3BFA4AC3F}" type="slidenum">
              <a:rPr lang="en-US" altLang="en-US"/>
              <a:pPr>
                <a:defRPr/>
              </a:pPr>
              <a:t>‹#›</a:t>
            </a:fld>
            <a:endParaRPr lang="en-US" altLang="en-US"/>
          </a:p>
        </p:txBody>
      </p:sp>
    </p:spTree>
    <p:extLst>
      <p:ext uri="{BB962C8B-B14F-4D97-AF65-F5344CB8AC3E}">
        <p14:creationId xmlns:p14="http://schemas.microsoft.com/office/powerpoint/2010/main" val="40970471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441FE94-0DC2-4D5C-B1BA-CEDEA639F913}" type="slidenum">
              <a:rPr lang="en-US" altLang="en-US"/>
              <a:pPr>
                <a:defRPr/>
              </a:pPr>
              <a:t>‹#›</a:t>
            </a:fld>
            <a:endParaRPr lang="en-US" altLang="en-US"/>
          </a:p>
        </p:txBody>
      </p:sp>
    </p:spTree>
    <p:extLst>
      <p:ext uri="{BB962C8B-B14F-4D97-AF65-F5344CB8AC3E}">
        <p14:creationId xmlns:p14="http://schemas.microsoft.com/office/powerpoint/2010/main" val="15874631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C0185AD-5099-47AC-9557-5F2D304D8D90}" type="slidenum">
              <a:rPr lang="en-US" altLang="en-US"/>
              <a:pPr>
                <a:defRPr/>
              </a:pPr>
              <a:t>‹#›</a:t>
            </a:fld>
            <a:endParaRPr lang="en-US" altLang="en-US"/>
          </a:p>
        </p:txBody>
      </p:sp>
    </p:spTree>
    <p:extLst>
      <p:ext uri="{BB962C8B-B14F-4D97-AF65-F5344CB8AC3E}">
        <p14:creationId xmlns:p14="http://schemas.microsoft.com/office/powerpoint/2010/main" val="29917639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A4CE5AA-AC42-4117-AE8A-96610D66CBC9}" type="slidenum">
              <a:rPr lang="en-US" altLang="en-US"/>
              <a:pPr>
                <a:defRPr/>
              </a:pPr>
              <a:t>‹#›</a:t>
            </a:fld>
            <a:endParaRPr lang="en-US" altLang="en-US"/>
          </a:p>
        </p:txBody>
      </p:sp>
    </p:spTree>
    <p:extLst>
      <p:ext uri="{BB962C8B-B14F-4D97-AF65-F5344CB8AC3E}">
        <p14:creationId xmlns:p14="http://schemas.microsoft.com/office/powerpoint/2010/main" val="1020148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3381D19-20FD-468D-8665-F85144FCA14D}" type="slidenum">
              <a:rPr lang="en-US" altLang="en-US"/>
              <a:pPr>
                <a:defRPr/>
              </a:pPr>
              <a:t>‹#›</a:t>
            </a:fld>
            <a:endParaRPr lang="en-US" altLang="en-US"/>
          </a:p>
        </p:txBody>
      </p:sp>
    </p:spTree>
    <p:extLst>
      <p:ext uri="{BB962C8B-B14F-4D97-AF65-F5344CB8AC3E}">
        <p14:creationId xmlns:p14="http://schemas.microsoft.com/office/powerpoint/2010/main" val="570041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062E8D1-D236-4DB9-9F59-74A10948A55D}" type="slidenum">
              <a:rPr lang="en-US" altLang="en-US"/>
              <a:pPr>
                <a:defRPr/>
              </a:pPr>
              <a:t>‹#›</a:t>
            </a:fld>
            <a:endParaRPr lang="en-US" altLang="en-US"/>
          </a:p>
        </p:txBody>
      </p:sp>
    </p:spTree>
    <p:extLst>
      <p:ext uri="{BB962C8B-B14F-4D97-AF65-F5344CB8AC3E}">
        <p14:creationId xmlns:p14="http://schemas.microsoft.com/office/powerpoint/2010/main" val="3247565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18C022C-59F0-4873-A8D3-D93CD948E9C1}" type="slidenum">
              <a:rPr lang="en-US" altLang="en-US"/>
              <a:pPr>
                <a:defRPr/>
              </a:pPr>
              <a:t>‹#›</a:t>
            </a:fld>
            <a:endParaRPr lang="en-US" altLang="en-US"/>
          </a:p>
        </p:txBody>
      </p:sp>
    </p:spTree>
    <p:extLst>
      <p:ext uri="{BB962C8B-B14F-4D97-AF65-F5344CB8AC3E}">
        <p14:creationId xmlns:p14="http://schemas.microsoft.com/office/powerpoint/2010/main" val="1630070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9B23EE5A-CCF6-4263-A308-54080A2F31CB}" type="slidenum">
              <a:rPr lang="en-US" altLang="en-US"/>
              <a:pPr>
                <a:defRPr/>
              </a:pPr>
              <a:t>‹#›</a:t>
            </a:fld>
            <a:endParaRPr lang="en-US" altLang="en-US"/>
          </a:p>
        </p:txBody>
      </p:sp>
    </p:spTree>
    <p:extLst>
      <p:ext uri="{BB962C8B-B14F-4D97-AF65-F5344CB8AC3E}">
        <p14:creationId xmlns:p14="http://schemas.microsoft.com/office/powerpoint/2010/main" val="22168776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2E9662E-30C2-4F8B-B324-89E45E578C34}" type="slidenum">
              <a:rPr lang="en-US" altLang="en-US"/>
              <a:pPr>
                <a:defRPr/>
              </a:pPr>
              <a:t>‹#›</a:t>
            </a:fld>
            <a:endParaRPr lang="en-US" altLang="en-US"/>
          </a:p>
        </p:txBody>
      </p:sp>
    </p:spTree>
    <p:extLst>
      <p:ext uri="{BB962C8B-B14F-4D97-AF65-F5344CB8AC3E}">
        <p14:creationId xmlns:p14="http://schemas.microsoft.com/office/powerpoint/2010/main" val="38726136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8658DF99-4D4A-44E7-876D-09FB8C2F2922}" type="slidenum">
              <a:rPr lang="en-US" altLang="en-US"/>
              <a:pPr>
                <a:defRPr/>
              </a:pPr>
              <a:t>‹#›</a:t>
            </a:fld>
            <a:endParaRPr lang="en-US" altLang="en-US"/>
          </a:p>
        </p:txBody>
      </p:sp>
    </p:spTree>
    <p:extLst>
      <p:ext uri="{BB962C8B-B14F-4D97-AF65-F5344CB8AC3E}">
        <p14:creationId xmlns:p14="http://schemas.microsoft.com/office/powerpoint/2010/main" val="1502789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94A533C3-83D0-4628-ADC3-61D28FB30A5E}" type="slidenum">
              <a:rPr lang="en-US" altLang="en-US"/>
              <a:pPr>
                <a:defRPr/>
              </a:pPr>
              <a:t>‹#›</a:t>
            </a:fld>
            <a:endParaRPr lang="en-US" altLang="en-US"/>
          </a:p>
        </p:txBody>
      </p:sp>
    </p:spTree>
    <p:extLst>
      <p:ext uri="{BB962C8B-B14F-4D97-AF65-F5344CB8AC3E}">
        <p14:creationId xmlns:p14="http://schemas.microsoft.com/office/powerpoint/2010/main" val="1228936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0BACB5C7-C537-4788-BE65-F58343213D80}" type="slidenum">
              <a:rPr lang="en-US" altLang="en-US"/>
              <a:pPr>
                <a:defRPr/>
              </a:pPr>
              <a:t>‹#›</a:t>
            </a:fld>
            <a:endParaRPr lang="en-US" altLang="en-US"/>
          </a:p>
        </p:txBody>
      </p:sp>
    </p:spTree>
    <p:extLst>
      <p:ext uri="{BB962C8B-B14F-4D97-AF65-F5344CB8AC3E}">
        <p14:creationId xmlns:p14="http://schemas.microsoft.com/office/powerpoint/2010/main" val="73042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C790EE76-D921-45D4-ACC8-B8C0BA2E25E9}" type="slidenum">
              <a:rPr lang="en-US" altLang="en-US"/>
              <a:pPr>
                <a:defRPr/>
              </a:pPr>
              <a:t>‹#›</a:t>
            </a:fld>
            <a:endParaRPr lang="en-US" altLang="en-US"/>
          </a:p>
        </p:txBody>
      </p:sp>
    </p:spTree>
    <p:extLst>
      <p:ext uri="{BB962C8B-B14F-4D97-AF65-F5344CB8AC3E}">
        <p14:creationId xmlns:p14="http://schemas.microsoft.com/office/powerpoint/2010/main" val="22188663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46BF13C-6DBE-4089-A0E0-6FC8EBA53F94}" type="slidenum">
              <a:rPr lang="en-US" altLang="en-US"/>
              <a:pPr>
                <a:defRPr/>
              </a:pPr>
              <a:t>‹#›</a:t>
            </a:fld>
            <a:endParaRPr lang="en-US" altLang="en-US"/>
          </a:p>
        </p:txBody>
      </p:sp>
    </p:spTree>
    <p:extLst>
      <p:ext uri="{BB962C8B-B14F-4D97-AF65-F5344CB8AC3E}">
        <p14:creationId xmlns:p14="http://schemas.microsoft.com/office/powerpoint/2010/main" val="645887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B8C2CB25-A6F6-46FC-B32D-9491A9DA1A1F}" type="slidenum">
              <a:rPr lang="en-US" altLang="en-US"/>
              <a:pPr>
                <a:defRPr/>
              </a:pPr>
              <a:t>‹#›</a:t>
            </a:fld>
            <a:endParaRPr lang="en-US" altLang="en-US"/>
          </a:p>
        </p:txBody>
      </p:sp>
    </p:spTree>
    <p:extLst>
      <p:ext uri="{BB962C8B-B14F-4D97-AF65-F5344CB8AC3E}">
        <p14:creationId xmlns:p14="http://schemas.microsoft.com/office/powerpoint/2010/main" val="23655279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5F4D8BA-4C10-46BC-8D1C-C8066F6825E6}" type="slidenum">
              <a:rPr lang="en-US" altLang="en-US"/>
              <a:pPr>
                <a:defRPr/>
              </a:pPr>
              <a:t>‹#›</a:t>
            </a:fld>
            <a:endParaRPr lang="en-US" altLang="en-US"/>
          </a:p>
        </p:txBody>
      </p:sp>
    </p:spTree>
    <p:extLst>
      <p:ext uri="{BB962C8B-B14F-4D97-AF65-F5344CB8AC3E}">
        <p14:creationId xmlns:p14="http://schemas.microsoft.com/office/powerpoint/2010/main" val="1110725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FBB4F8C4-92D5-49F6-ABAE-2D35D1C108A2}" type="slidenum">
              <a:rPr lang="en-US" altLang="en-US"/>
              <a:pPr>
                <a:defRPr/>
              </a:pPr>
              <a:t>‹#›</a:t>
            </a:fld>
            <a:endParaRPr lang="en-US" altLang="en-US"/>
          </a:p>
        </p:txBody>
      </p:sp>
    </p:spTree>
    <p:extLst>
      <p:ext uri="{BB962C8B-B14F-4D97-AF65-F5344CB8AC3E}">
        <p14:creationId xmlns:p14="http://schemas.microsoft.com/office/powerpoint/2010/main" val="7146581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1479753F-C670-44E9-9876-8D1FCAE66708}" type="slidenum">
              <a:rPr lang="en-US" altLang="en-US"/>
              <a:pPr>
                <a:defRPr/>
              </a:pPr>
              <a:t>‹#›</a:t>
            </a:fld>
            <a:endParaRPr lang="en-US" altLang="en-US"/>
          </a:p>
        </p:txBody>
      </p:sp>
    </p:spTree>
    <p:extLst>
      <p:ext uri="{BB962C8B-B14F-4D97-AF65-F5344CB8AC3E}">
        <p14:creationId xmlns:p14="http://schemas.microsoft.com/office/powerpoint/2010/main" val="14994371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71600" y="274638"/>
            <a:ext cx="73152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C4A7C43E-8928-4176-8231-D09C07BAE249}" type="slidenum">
              <a:rPr lang="en-US" altLang="en-US"/>
              <a:pPr>
                <a:defRPr/>
              </a:pPr>
              <a:t>‹#›</a:t>
            </a:fld>
            <a:endParaRPr lang="en-US" altLang="en-US"/>
          </a:p>
        </p:txBody>
      </p:sp>
    </p:spTree>
    <p:extLst>
      <p:ext uri="{BB962C8B-B14F-4D97-AF65-F5344CB8AC3E}">
        <p14:creationId xmlns:p14="http://schemas.microsoft.com/office/powerpoint/2010/main" val="60620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3F32F49-49A4-4B24-8F68-BCC32DF6828E}" type="slidenum">
              <a:rPr lang="en-US" altLang="en-US"/>
              <a:pPr>
                <a:defRPr/>
              </a:pPr>
              <a:t>‹#›</a:t>
            </a:fld>
            <a:endParaRPr lang="en-US" altLang="en-US"/>
          </a:p>
        </p:txBody>
      </p:sp>
    </p:spTree>
    <p:extLst>
      <p:ext uri="{BB962C8B-B14F-4D97-AF65-F5344CB8AC3E}">
        <p14:creationId xmlns:p14="http://schemas.microsoft.com/office/powerpoint/2010/main" val="206304975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87E58CB-802D-4AB0-9E30-5BD65DB0846F}" type="slidenum">
              <a:rPr lang="en-US" altLang="en-US"/>
              <a:pPr>
                <a:defRPr/>
              </a:pPr>
              <a:t>‹#›</a:t>
            </a:fld>
            <a:endParaRPr lang="en-US" altLang="en-US"/>
          </a:p>
        </p:txBody>
      </p:sp>
    </p:spTree>
    <p:extLst>
      <p:ext uri="{BB962C8B-B14F-4D97-AF65-F5344CB8AC3E}">
        <p14:creationId xmlns:p14="http://schemas.microsoft.com/office/powerpoint/2010/main" val="3435840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7CC6EFA-052F-443E-ACDC-99FE4C6448BD}" type="slidenum">
              <a:rPr lang="en-US" altLang="en-US"/>
              <a:pPr>
                <a:defRPr/>
              </a:pPr>
              <a:t>‹#›</a:t>
            </a:fld>
            <a:endParaRPr lang="en-US" altLang="en-US"/>
          </a:p>
        </p:txBody>
      </p:sp>
    </p:spTree>
    <p:extLst>
      <p:ext uri="{BB962C8B-B14F-4D97-AF65-F5344CB8AC3E}">
        <p14:creationId xmlns:p14="http://schemas.microsoft.com/office/powerpoint/2010/main" val="26225414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7E540AC-BBFC-40EE-9EC9-D02EC3D004A9}" type="slidenum">
              <a:rPr lang="en-US" altLang="en-US"/>
              <a:pPr>
                <a:defRPr/>
              </a:pPr>
              <a:t>‹#›</a:t>
            </a:fld>
            <a:endParaRPr lang="en-US" altLang="en-US"/>
          </a:p>
        </p:txBody>
      </p:sp>
    </p:spTree>
    <p:extLst>
      <p:ext uri="{BB962C8B-B14F-4D97-AF65-F5344CB8AC3E}">
        <p14:creationId xmlns:p14="http://schemas.microsoft.com/office/powerpoint/2010/main" val="16981433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893BFB12-2C87-4389-82A1-92E0CD15CE05}" type="slidenum">
              <a:rPr lang="en-US" altLang="en-US"/>
              <a:pPr>
                <a:defRPr/>
              </a:pPr>
              <a:t>‹#›</a:t>
            </a:fld>
            <a:endParaRPr lang="en-US" altLang="en-US"/>
          </a:p>
        </p:txBody>
      </p:sp>
    </p:spTree>
    <p:extLst>
      <p:ext uri="{BB962C8B-B14F-4D97-AF65-F5344CB8AC3E}">
        <p14:creationId xmlns:p14="http://schemas.microsoft.com/office/powerpoint/2010/main" val="18129003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8FFED2A-CC42-4A58-8FBA-6A6AA5D9B00E}" type="slidenum">
              <a:rPr lang="en-US" altLang="en-US"/>
              <a:pPr>
                <a:defRPr/>
              </a:pPr>
              <a:t>‹#›</a:t>
            </a:fld>
            <a:endParaRPr lang="en-US" altLang="en-US"/>
          </a:p>
        </p:txBody>
      </p:sp>
    </p:spTree>
    <p:extLst>
      <p:ext uri="{BB962C8B-B14F-4D97-AF65-F5344CB8AC3E}">
        <p14:creationId xmlns:p14="http://schemas.microsoft.com/office/powerpoint/2010/main" val="36959074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491FC757-F674-450A-83AC-B0F6390702DB}" type="slidenum">
              <a:rPr lang="en-US" altLang="en-US"/>
              <a:pPr>
                <a:defRPr/>
              </a:pPr>
              <a:t>‹#›</a:t>
            </a:fld>
            <a:endParaRPr lang="en-US" altLang="en-US"/>
          </a:p>
        </p:txBody>
      </p:sp>
    </p:spTree>
    <p:extLst>
      <p:ext uri="{BB962C8B-B14F-4D97-AF65-F5344CB8AC3E}">
        <p14:creationId xmlns:p14="http://schemas.microsoft.com/office/powerpoint/2010/main" val="37890050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8DCDD10-8CD0-4B8D-B2A1-FF93478BCA0C}" type="slidenum">
              <a:rPr lang="en-US" altLang="en-US"/>
              <a:pPr>
                <a:defRPr/>
              </a:pPr>
              <a:t>‹#›</a:t>
            </a:fld>
            <a:endParaRPr lang="en-US" altLang="en-US"/>
          </a:p>
        </p:txBody>
      </p:sp>
    </p:spTree>
    <p:extLst>
      <p:ext uri="{BB962C8B-B14F-4D97-AF65-F5344CB8AC3E}">
        <p14:creationId xmlns:p14="http://schemas.microsoft.com/office/powerpoint/2010/main" val="305709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11C01A10-3756-4ED1-85FE-E27A1C304F64}" type="slidenum">
              <a:rPr lang="en-US" altLang="en-US"/>
              <a:pPr>
                <a:defRPr/>
              </a:pPr>
              <a:t>‹#›</a:t>
            </a:fld>
            <a:endParaRPr lang="en-US" altLang="en-US"/>
          </a:p>
        </p:txBody>
      </p:sp>
    </p:spTree>
    <p:extLst>
      <p:ext uri="{BB962C8B-B14F-4D97-AF65-F5344CB8AC3E}">
        <p14:creationId xmlns:p14="http://schemas.microsoft.com/office/powerpoint/2010/main" val="9751824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BE6637B-4E6D-47DC-B05A-00BEE0FB79C9}" type="slidenum">
              <a:rPr lang="en-US" altLang="en-US"/>
              <a:pPr>
                <a:defRPr/>
              </a:pPr>
              <a:t>‹#›</a:t>
            </a:fld>
            <a:endParaRPr lang="en-US" altLang="en-US"/>
          </a:p>
        </p:txBody>
      </p:sp>
    </p:spTree>
    <p:extLst>
      <p:ext uri="{BB962C8B-B14F-4D97-AF65-F5344CB8AC3E}">
        <p14:creationId xmlns:p14="http://schemas.microsoft.com/office/powerpoint/2010/main" val="32818086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E8CA1FC-B373-46B1-8318-676938F837E5}" type="slidenum">
              <a:rPr lang="en-US" altLang="en-US"/>
              <a:pPr>
                <a:defRPr/>
              </a:pPr>
              <a:t>‹#›</a:t>
            </a:fld>
            <a:endParaRPr lang="en-US" altLang="en-US"/>
          </a:p>
        </p:txBody>
      </p:sp>
    </p:spTree>
    <p:extLst>
      <p:ext uri="{BB962C8B-B14F-4D97-AF65-F5344CB8AC3E}">
        <p14:creationId xmlns:p14="http://schemas.microsoft.com/office/powerpoint/2010/main" val="41461010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B4B1A78-BEA9-4890-9518-5BC26C1F8A6E}" type="slidenum">
              <a:rPr lang="en-US" altLang="en-US"/>
              <a:pPr>
                <a:defRPr/>
              </a:pPr>
              <a:t>‹#›</a:t>
            </a:fld>
            <a:endParaRPr lang="en-US" altLang="en-US"/>
          </a:p>
        </p:txBody>
      </p:sp>
    </p:spTree>
    <p:extLst>
      <p:ext uri="{BB962C8B-B14F-4D97-AF65-F5344CB8AC3E}">
        <p14:creationId xmlns:p14="http://schemas.microsoft.com/office/powerpoint/2010/main" val="42367701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DBF31E4-C6C1-4D20-8FE6-7C85898B72A7}" type="slidenum">
              <a:rPr lang="en-US" altLang="en-US"/>
              <a:pPr>
                <a:defRPr/>
              </a:pPr>
              <a:t>‹#›</a:t>
            </a:fld>
            <a:endParaRPr lang="en-US" altLang="en-US"/>
          </a:p>
        </p:txBody>
      </p:sp>
    </p:spTree>
    <p:extLst>
      <p:ext uri="{BB962C8B-B14F-4D97-AF65-F5344CB8AC3E}">
        <p14:creationId xmlns:p14="http://schemas.microsoft.com/office/powerpoint/2010/main" val="37709545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969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6B882DE-C789-4D19-9C6D-31DB32A1F223}" type="slidenum">
              <a:rPr lang="en-US" altLang="en-US"/>
              <a:pPr>
                <a:defRPr/>
              </a:pPr>
              <a:t>‹#›</a:t>
            </a:fld>
            <a:endParaRPr lang="en-US" altLang="en-US"/>
          </a:p>
        </p:txBody>
      </p:sp>
    </p:spTree>
    <p:extLst>
      <p:ext uri="{BB962C8B-B14F-4D97-AF65-F5344CB8AC3E}">
        <p14:creationId xmlns:p14="http://schemas.microsoft.com/office/powerpoint/2010/main" val="8988773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9201CD3-31EE-46D6-93B9-948FE4CE96C4}" type="slidenum">
              <a:rPr lang="en-US" altLang="en-US"/>
              <a:pPr>
                <a:defRPr/>
              </a:pPr>
              <a:t>‹#›</a:t>
            </a:fld>
            <a:endParaRPr lang="en-US" altLang="en-US"/>
          </a:p>
        </p:txBody>
      </p:sp>
    </p:spTree>
    <p:extLst>
      <p:ext uri="{BB962C8B-B14F-4D97-AF65-F5344CB8AC3E}">
        <p14:creationId xmlns:p14="http://schemas.microsoft.com/office/powerpoint/2010/main" val="1976386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5960BBDC-9666-4CC5-863D-CAF70313CB64}" type="slidenum">
              <a:rPr lang="en-US" altLang="en-US"/>
              <a:pPr>
                <a:defRPr/>
              </a:pPr>
              <a:t>‹#›</a:t>
            </a:fld>
            <a:endParaRPr lang="en-US" altLang="en-US"/>
          </a:p>
        </p:txBody>
      </p:sp>
    </p:spTree>
    <p:extLst>
      <p:ext uri="{BB962C8B-B14F-4D97-AF65-F5344CB8AC3E}">
        <p14:creationId xmlns:p14="http://schemas.microsoft.com/office/powerpoint/2010/main" val="15595241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201EAA1-FA39-4F61-9A3C-94CCDCC4B6AC}" type="slidenum">
              <a:rPr lang="en-US" altLang="en-US"/>
              <a:pPr>
                <a:defRPr/>
              </a:pPr>
              <a:t>‹#›</a:t>
            </a:fld>
            <a:endParaRPr lang="en-US" altLang="en-US"/>
          </a:p>
        </p:txBody>
      </p:sp>
    </p:spTree>
    <p:extLst>
      <p:ext uri="{BB962C8B-B14F-4D97-AF65-F5344CB8AC3E}">
        <p14:creationId xmlns:p14="http://schemas.microsoft.com/office/powerpoint/2010/main" val="379688599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279E508-5F62-4F36-A5DC-4C574C36133D}" type="slidenum">
              <a:rPr lang="en-US" altLang="en-US"/>
              <a:pPr>
                <a:defRPr/>
              </a:pPr>
              <a:t>‹#›</a:t>
            </a:fld>
            <a:endParaRPr lang="en-US" altLang="en-US"/>
          </a:p>
        </p:txBody>
      </p:sp>
    </p:spTree>
    <p:extLst>
      <p:ext uri="{BB962C8B-B14F-4D97-AF65-F5344CB8AC3E}">
        <p14:creationId xmlns:p14="http://schemas.microsoft.com/office/powerpoint/2010/main" val="40275422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B4196DA9-FEA7-4AC8-B8B6-BB952E69209F}" type="slidenum">
              <a:rPr lang="en-US" altLang="en-US"/>
              <a:pPr>
                <a:defRPr/>
              </a:pPr>
              <a:t>‹#›</a:t>
            </a:fld>
            <a:endParaRPr lang="en-US" altLang="en-US"/>
          </a:p>
        </p:txBody>
      </p:sp>
    </p:spTree>
    <p:extLst>
      <p:ext uri="{BB962C8B-B14F-4D97-AF65-F5344CB8AC3E}">
        <p14:creationId xmlns:p14="http://schemas.microsoft.com/office/powerpoint/2010/main" val="1424424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77149AA-3F04-4E86-A1C2-15DC68E03518}" type="slidenum">
              <a:rPr lang="en-US" altLang="en-US"/>
              <a:pPr>
                <a:defRPr/>
              </a:pPr>
              <a:t>‹#›</a:t>
            </a:fld>
            <a:endParaRPr lang="en-US" altLang="en-US"/>
          </a:p>
        </p:txBody>
      </p:sp>
    </p:spTree>
    <p:extLst>
      <p:ext uri="{BB962C8B-B14F-4D97-AF65-F5344CB8AC3E}">
        <p14:creationId xmlns:p14="http://schemas.microsoft.com/office/powerpoint/2010/main" val="21210343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F5E12BF-66C9-4964-95D2-2FA910380768}" type="slidenum">
              <a:rPr lang="en-US" altLang="en-US"/>
              <a:pPr>
                <a:defRPr/>
              </a:pPr>
              <a:t>‹#›</a:t>
            </a:fld>
            <a:endParaRPr lang="en-US" altLang="en-US"/>
          </a:p>
        </p:txBody>
      </p:sp>
    </p:spTree>
    <p:extLst>
      <p:ext uri="{BB962C8B-B14F-4D97-AF65-F5344CB8AC3E}">
        <p14:creationId xmlns:p14="http://schemas.microsoft.com/office/powerpoint/2010/main" val="14869990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26E353D6-4311-424C-8B9E-B31CD7083199}" type="slidenum">
              <a:rPr lang="en-US" altLang="en-US"/>
              <a:pPr>
                <a:defRPr/>
              </a:pPr>
              <a:t>‹#›</a:t>
            </a:fld>
            <a:endParaRPr lang="en-US" altLang="en-US"/>
          </a:p>
        </p:txBody>
      </p:sp>
    </p:spTree>
    <p:extLst>
      <p:ext uri="{BB962C8B-B14F-4D97-AF65-F5344CB8AC3E}">
        <p14:creationId xmlns:p14="http://schemas.microsoft.com/office/powerpoint/2010/main" val="32638477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7855B805-F1A5-491D-A4CA-EFD2A37192D9}" type="slidenum">
              <a:rPr lang="en-US" altLang="en-US"/>
              <a:pPr>
                <a:defRPr/>
              </a:pPr>
              <a:t>‹#›</a:t>
            </a:fld>
            <a:endParaRPr lang="en-US" altLang="en-US"/>
          </a:p>
        </p:txBody>
      </p:sp>
    </p:spTree>
    <p:extLst>
      <p:ext uri="{BB962C8B-B14F-4D97-AF65-F5344CB8AC3E}">
        <p14:creationId xmlns:p14="http://schemas.microsoft.com/office/powerpoint/2010/main" val="18703052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91E5FC-12E2-4FF4-A234-4B8A1C7990B9}" type="slidenum">
              <a:rPr lang="en-US" altLang="en-US"/>
              <a:pPr>
                <a:defRPr/>
              </a:pPr>
              <a:t>‹#›</a:t>
            </a:fld>
            <a:endParaRPr lang="en-US" altLang="en-US"/>
          </a:p>
        </p:txBody>
      </p:sp>
    </p:spTree>
    <p:extLst>
      <p:ext uri="{BB962C8B-B14F-4D97-AF65-F5344CB8AC3E}">
        <p14:creationId xmlns:p14="http://schemas.microsoft.com/office/powerpoint/2010/main" val="2656924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B6A18E8-3D00-4270-B4B3-E477D87AD97D}" type="slidenum">
              <a:rPr lang="en-US" altLang="en-US"/>
              <a:pPr>
                <a:defRPr/>
              </a:pPr>
              <a:t>‹#›</a:t>
            </a:fld>
            <a:endParaRPr lang="en-US" altLang="en-US"/>
          </a:p>
        </p:txBody>
      </p:sp>
    </p:spTree>
    <p:extLst>
      <p:ext uri="{BB962C8B-B14F-4D97-AF65-F5344CB8AC3E}">
        <p14:creationId xmlns:p14="http://schemas.microsoft.com/office/powerpoint/2010/main" val="31684312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04800"/>
            <a:ext cx="2057400" cy="58213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04800"/>
            <a:ext cx="6019800" cy="582136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A6B03F3-7A4F-44FD-9167-AD0BB2842C01}" type="slidenum">
              <a:rPr lang="en-US" altLang="en-US"/>
              <a:pPr>
                <a:defRPr/>
              </a:pPr>
              <a:t>‹#›</a:t>
            </a:fld>
            <a:endParaRPr lang="en-US" altLang="en-US"/>
          </a:p>
        </p:txBody>
      </p:sp>
    </p:spTree>
    <p:extLst>
      <p:ext uri="{BB962C8B-B14F-4D97-AF65-F5344CB8AC3E}">
        <p14:creationId xmlns:p14="http://schemas.microsoft.com/office/powerpoint/2010/main" val="31107789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04800"/>
            <a:ext cx="8229600" cy="58213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9E049117-2119-4D25-A5AB-023030BD65B9}" type="slidenum">
              <a:rPr lang="en-US" altLang="en-US"/>
              <a:pPr>
                <a:defRPr/>
              </a:pPr>
              <a:t>‹#›</a:t>
            </a:fld>
            <a:endParaRPr lang="en-US" altLang="en-US"/>
          </a:p>
        </p:txBody>
      </p:sp>
    </p:spTree>
    <p:extLst>
      <p:ext uri="{BB962C8B-B14F-4D97-AF65-F5344CB8AC3E}">
        <p14:creationId xmlns:p14="http://schemas.microsoft.com/office/powerpoint/2010/main" val="20461605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391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AA3DD029-6EDA-40DA-A272-3CD899E3EAF4}" type="slidenum">
              <a:rPr lang="en-US" altLang="en-US"/>
              <a:pPr>
                <a:defRPr/>
              </a:pPr>
              <a:t>‹#›</a:t>
            </a:fld>
            <a:endParaRPr lang="en-US" altLang="en-US"/>
          </a:p>
        </p:txBody>
      </p:sp>
    </p:spTree>
    <p:extLst>
      <p:ext uri="{BB962C8B-B14F-4D97-AF65-F5344CB8AC3E}">
        <p14:creationId xmlns:p14="http://schemas.microsoft.com/office/powerpoint/2010/main" val="1907693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304800"/>
            <a:ext cx="7391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F357D0E-BDB2-4DCD-8AA6-D443565CC184}" type="slidenum">
              <a:rPr lang="en-US" altLang="en-US"/>
              <a:pPr>
                <a:defRPr/>
              </a:pPr>
              <a:t>‹#›</a:t>
            </a:fld>
            <a:endParaRPr lang="en-US" altLang="en-US"/>
          </a:p>
        </p:txBody>
      </p:sp>
    </p:spTree>
    <p:extLst>
      <p:ext uri="{BB962C8B-B14F-4D97-AF65-F5344CB8AC3E}">
        <p14:creationId xmlns:p14="http://schemas.microsoft.com/office/powerpoint/2010/main" val="4659257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DAE3DD6-85C2-4ADB-A72B-614E6E198AB8}" type="slidenum">
              <a:rPr lang="en-US" altLang="en-US"/>
              <a:pPr>
                <a:defRPr/>
              </a:pPr>
              <a:t>‹#›</a:t>
            </a:fld>
            <a:endParaRPr lang="en-US" altLang="en-US"/>
          </a:p>
        </p:txBody>
      </p:sp>
    </p:spTree>
    <p:extLst>
      <p:ext uri="{BB962C8B-B14F-4D97-AF65-F5344CB8AC3E}">
        <p14:creationId xmlns:p14="http://schemas.microsoft.com/office/powerpoint/2010/main" val="824270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0.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5.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theme" Target="../theme/theme11.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6.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2.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7.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5" Type="http://schemas.openxmlformats.org/officeDocument/2006/relationships/slideLayout" Target="../slideLayouts/slideLayout160.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oleObject" Target="../embeddings/oleObject1.bin"/><Relationship Id="rId2" Type="http://schemas.openxmlformats.org/officeDocument/2006/relationships/slideLayout" Target="../slideLayouts/slideLayout25.xml"/><Relationship Id="rId16" Type="http://schemas.openxmlformats.org/officeDocument/2006/relationships/vmlDrawing" Target="../drawings/vmlDrawing1.v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3.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3.jpe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6" Type="http://schemas.openxmlformats.org/officeDocument/2006/relationships/image" Target="../media/image4.jpe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8.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F1D1AD"/>
            </a:gs>
            <a:gs pos="50000">
              <a:srgbClr val="EBA285"/>
            </a:gs>
            <a:gs pos="100000">
              <a:srgbClr val="F1D1AD"/>
            </a:gs>
          </a:gsLst>
          <a:lin ang="5400000" scaled="1"/>
        </a:gra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795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279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279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26238377-3668-4E66-A6C2-CFCA2666EF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7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447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447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491186F3-4005-4204-9A4A-74DE31A26B4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524" r:id="rId1"/>
    <p:sldLayoutId id="2147484525" r:id="rId2"/>
    <p:sldLayoutId id="2147484526" r:id="rId3"/>
    <p:sldLayoutId id="2147484527" r:id="rId4"/>
    <p:sldLayoutId id="2147484528" r:id="rId5"/>
    <p:sldLayoutId id="2147484529" r:id="rId6"/>
    <p:sldLayoutId id="2147484530" r:id="rId7"/>
    <p:sldLayoutId id="2147484531" r:id="rId8"/>
    <p:sldLayoutId id="2147484532" r:id="rId9"/>
    <p:sldLayoutId id="2147484533" r:id="rId10"/>
    <p:sldLayoutId id="2147484534" r:id="rId11"/>
    <p:sldLayoutId id="2147484535"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1524000" y="274638"/>
            <a:ext cx="716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12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5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4505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4505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F7530376-9033-4AED-84A5-4996C0FA9993}" type="slidenum">
              <a:rPr lang="en-US" altLang="en-US"/>
              <a:pPr>
                <a:defRPr/>
              </a:pPr>
              <a:t>‹#›</a:t>
            </a:fld>
            <a:endParaRPr lang="en-US" altLang="en-US"/>
          </a:p>
        </p:txBody>
      </p:sp>
      <p:pic>
        <p:nvPicPr>
          <p:cNvPr id="11271" name="Picture 8" descr="7_2"/>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1633538"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Line 9"/>
          <p:cNvSpPr>
            <a:spLocks noChangeShapeType="1"/>
          </p:cNvSpPr>
          <p:nvPr userDrawn="1"/>
        </p:nvSpPr>
        <p:spPr bwMode="auto">
          <a:xfrm>
            <a:off x="1600200" y="1600200"/>
            <a:ext cx="7010400" cy="0"/>
          </a:xfrm>
          <a:prstGeom prst="line">
            <a:avLst/>
          </a:prstGeom>
          <a:noFill/>
          <a:ln w="66675">
            <a:solidFill>
              <a:srgbClr val="FF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36" r:id="rId1"/>
    <p:sldLayoutId id="2147484537" r:id="rId2"/>
    <p:sldLayoutId id="2147484538" r:id="rId3"/>
    <p:sldLayoutId id="2147484539" r:id="rId4"/>
    <p:sldLayoutId id="2147484540" r:id="rId5"/>
    <p:sldLayoutId id="2147484541" r:id="rId6"/>
    <p:sldLayoutId id="2147484542" r:id="rId7"/>
    <p:sldLayoutId id="2147484543" r:id="rId8"/>
    <p:sldLayoutId id="2147484544" r:id="rId9"/>
    <p:sldLayoutId id="2147484545" r:id="rId10"/>
    <p:sldLayoutId id="2147484546" r:id="rId11"/>
    <p:sldLayoutId id="2147484547" r:id="rId12"/>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1447800" y="274638"/>
            <a:ext cx="7239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Rectangle 3"/>
          <p:cNvSpPr>
            <a:spLocks noGrp="1" noChangeArrowheads="1"/>
          </p:cNvSpPr>
          <p:nvPr>
            <p:ph type="body" idx="1"/>
          </p:nvPr>
        </p:nvSpPr>
        <p:spPr bwMode="auto">
          <a:xfrm>
            <a:off x="1371600" y="1600200"/>
            <a:ext cx="77724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679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4679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4679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39AFE123-37D4-408F-86EB-DE725A20339D}" type="slidenum">
              <a:rPr lang="en-US" altLang="en-US"/>
              <a:pPr>
                <a:defRPr/>
              </a:pPr>
              <a:t>‹#›</a:t>
            </a:fld>
            <a:endParaRPr lang="en-US" altLang="en-US"/>
          </a:p>
        </p:txBody>
      </p:sp>
      <p:pic>
        <p:nvPicPr>
          <p:cNvPr id="12295" name="Picture 8" descr="DSCF4513"/>
          <p:cNvPicPr>
            <a:picLocks noChangeAspect="1" noChangeArrowheads="1"/>
          </p:cNvPicPr>
          <p:nvPr userDrawn="1"/>
        </p:nvPicPr>
        <p:blipFill>
          <a:blip r:embed="rId14">
            <a:extLst>
              <a:ext uri="{28A0092B-C50C-407E-A947-70E740481C1C}">
                <a14:useLocalDpi xmlns:a14="http://schemas.microsoft.com/office/drawing/2010/main" val="0"/>
              </a:ext>
            </a:extLst>
          </a:blip>
          <a:srcRect l="21022" r="21022"/>
          <a:stretch>
            <a:fillRect/>
          </a:stretch>
        </p:blipFill>
        <p:spPr bwMode="auto">
          <a:xfrm>
            <a:off x="0" y="0"/>
            <a:ext cx="137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Line 9"/>
          <p:cNvSpPr>
            <a:spLocks noChangeShapeType="1"/>
          </p:cNvSpPr>
          <p:nvPr userDrawn="1"/>
        </p:nvSpPr>
        <p:spPr bwMode="auto">
          <a:xfrm>
            <a:off x="1219200" y="1600200"/>
            <a:ext cx="7391400" cy="0"/>
          </a:xfrm>
          <a:prstGeom prst="line">
            <a:avLst/>
          </a:prstGeom>
          <a:noFill/>
          <a:ln w="6667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48"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 id="2147484559" r:id="rId12"/>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3317" name="Text Placeholder 2"/>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hangingPunct="1">
              <a:defRPr sz="900">
                <a:solidFill>
                  <a:srgbClr val="FFFFFF"/>
                </a:solidFill>
              </a:defRPr>
            </a:lvl1pPr>
          </a:lstStyle>
          <a:p>
            <a:pPr>
              <a:defRPr/>
            </a:pPr>
            <a:endParaRPr lang="en-US" altLang="en-US"/>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hangingPunct="1">
              <a:defRPr sz="900" cap="all" baseline="0">
                <a:solidFill>
                  <a:srgbClr val="FFFFFF"/>
                </a:solidFill>
              </a:defRPr>
            </a:lvl1pPr>
          </a:lstStyle>
          <a:p>
            <a:pPr>
              <a:defRPr/>
            </a:pPr>
            <a:endParaRPr lang="en-US" altLang="en-US"/>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lIns="91440" tIns="45720" rIns="91440" bIns="45720" rtlCol="0" anchor="ctr"/>
          <a:lstStyle>
            <a:lvl1pPr algn="r" eaLnBrk="1" hangingPunct="1">
              <a:defRPr sz="1050">
                <a:solidFill>
                  <a:srgbClr val="FFFFFF"/>
                </a:solidFill>
              </a:defRPr>
            </a:lvl1pPr>
          </a:lstStyle>
          <a:p>
            <a:pPr>
              <a:defRPr/>
            </a:pPr>
            <a:fld id="{CED6F61A-D148-4F86-AA56-932FDF421E57}" type="slidenum">
              <a:rPr lang="en-US" altLang="en-US"/>
              <a:pPr>
                <a:defRPr/>
              </a:pPr>
              <a:t>‹#›</a:t>
            </a:fld>
            <a:endParaRPr lang="en-US" altLang="en-US"/>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565" r:id="rId1"/>
    <p:sldLayoutId id="2147484560" r:id="rId2"/>
    <p:sldLayoutId id="2147484566" r:id="rId3"/>
    <p:sldLayoutId id="2147484561" r:id="rId4"/>
    <p:sldLayoutId id="2147484562" r:id="rId5"/>
    <p:sldLayoutId id="2147484563" r:id="rId6"/>
    <p:sldLayoutId id="2147484567" r:id="rId7"/>
    <p:sldLayoutId id="2147484568" r:id="rId8"/>
    <p:sldLayoutId id="2147484569" r:id="rId9"/>
    <p:sldLayoutId id="2147484564" r:id="rId10"/>
    <p:sldLayoutId id="2147484570" r:id="rId11"/>
    <p:sldLayoutId id="2147484571" r:id="rId12"/>
    <p:sldLayoutId id="2147484572" r:id="rId13"/>
    <p:sldLayoutId id="2147484573" r:id="rId14"/>
    <p:sldLayoutId id="2147484574" r:id="rId15"/>
    <p:sldLayoutId id="2147484575" r:id="rId16"/>
    <p:sldLayoutId id="2147484576" r:id="rId17"/>
    <p:sldLayoutId id="2147484577" r:id="rId18"/>
    <p:sldLayoutId id="2147484578" r:id="rId19"/>
    <p:sldLayoutId id="2147484579" r:id="rId20"/>
    <p:sldLayoutId id="2147484580" r:id="rId21"/>
  </p:sldLayoutIdLst>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EA76C"/>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5212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5212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5212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996853A5-814A-4B04-BEF4-93EF8627383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27" r:id="rId1"/>
    <p:sldLayoutId id="2147484428" r:id="rId2"/>
    <p:sldLayoutId id="2147484429" r:id="rId3"/>
    <p:sldLayoutId id="2147484430" r:id="rId4"/>
    <p:sldLayoutId id="2147484431" r:id="rId5"/>
    <p:sldLayoutId id="2147484432" r:id="rId6"/>
    <p:sldLayoutId id="2147484433" r:id="rId7"/>
    <p:sldLayoutId id="2147484434" r:id="rId8"/>
    <p:sldLayoutId id="2147484435" r:id="rId9"/>
    <p:sldLayoutId id="2147484436" r:id="rId10"/>
    <p:sldLayoutId id="2147484437"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bwMode="auto">
          <a:xfrm>
            <a:off x="1676400" y="274638"/>
            <a:ext cx="7010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0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280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280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8860253B-A04D-4A9C-AFC8-DC19BEF8FCBB}" type="slidenum">
              <a:rPr lang="en-US" altLang="en-US"/>
              <a:pPr>
                <a:defRPr/>
              </a:pPr>
              <a:t>‹#›</a:t>
            </a:fld>
            <a:endParaRPr lang="en-US" altLang="en-US"/>
          </a:p>
        </p:txBody>
      </p:sp>
      <p:graphicFrame>
        <p:nvGraphicFramePr>
          <p:cNvPr id="3079" name="Object 7"/>
          <p:cNvGraphicFramePr>
            <a:graphicFrameLocks noChangeAspect="1"/>
          </p:cNvGraphicFramePr>
          <p:nvPr userDrawn="1"/>
        </p:nvGraphicFramePr>
        <p:xfrm>
          <a:off x="304800" y="304800"/>
          <a:ext cx="1314450" cy="1362075"/>
        </p:xfrm>
        <a:graphic>
          <a:graphicData uri="http://schemas.openxmlformats.org/presentationml/2006/ole">
            <mc:AlternateContent xmlns:mc="http://schemas.openxmlformats.org/markup-compatibility/2006">
              <mc:Choice xmlns:v="urn:schemas-microsoft-com:vml" Requires="v">
                <p:oleObj spid="_x0000_s3081" name="Bitmap Image" r:id="rId17" imgW="1314286" imgH="1362265" progId="Paint.Picture">
                  <p:embed/>
                </p:oleObj>
              </mc:Choice>
              <mc:Fallback>
                <p:oleObj name="Bitmap Image" r:id="rId17" imgW="1314286" imgH="1362265" progId="Paint.Picture">
                  <p:embed/>
                  <p:pic>
                    <p:nvPicPr>
                      <p:cNvPr id="0" name="Object 7"/>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04800" y="304800"/>
                        <a:ext cx="13144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0" name="Line 8"/>
          <p:cNvSpPr>
            <a:spLocks noChangeShapeType="1"/>
          </p:cNvSpPr>
          <p:nvPr userDrawn="1"/>
        </p:nvSpPr>
        <p:spPr bwMode="auto">
          <a:xfrm>
            <a:off x="381000" y="1676400"/>
            <a:ext cx="8534400" cy="0"/>
          </a:xfrm>
          <a:prstGeom prst="line">
            <a:avLst/>
          </a:prstGeom>
          <a:noFill/>
          <a:ln w="66675">
            <a:solidFill>
              <a:srgbClr val="59C747"/>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 id="2147484448" r:id="rId11"/>
    <p:sldLayoutId id="2147484449" r:id="rId12"/>
    <p:sldLayoutId id="2147484450" r:id="rId13"/>
    <p:sldLayoutId id="2147484451" r:id="rId14"/>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EE7B8"/>
        </a:solidFill>
        <a:effectLst/>
      </p:bgPr>
    </p:bg>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208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30208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30208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2D4312D6-5553-4CF3-942B-E295D59242A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shadeToTitle="1">
        <a:gradFill rotWithShape="0">
          <a:gsLst>
            <a:gs pos="0">
              <a:srgbClr val="C78174"/>
            </a:gs>
            <a:gs pos="100000">
              <a:srgbClr val="F39E8D"/>
            </a:gs>
          </a:gsLst>
          <a:path path="shape">
            <a:fillToRect l="50000" t="50000" r="50000" b="50000"/>
          </a:path>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082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3082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3082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767221D2-2586-4F44-A0F2-7DBCF2DFB3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bwMode="auto">
          <a:xfrm>
            <a:off x="1371600" y="274638"/>
            <a:ext cx="73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46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3246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3246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69523B5B-3555-476E-B47F-689AD79CEC69}" type="slidenum">
              <a:rPr lang="en-US" altLang="en-US"/>
              <a:pPr>
                <a:defRPr/>
              </a:pPr>
              <a:t>‹#›</a:t>
            </a:fld>
            <a:endParaRPr lang="en-US" altLang="en-US"/>
          </a:p>
        </p:txBody>
      </p:sp>
      <p:sp>
        <p:nvSpPr>
          <p:cNvPr id="6151" name="Line 7"/>
          <p:cNvSpPr>
            <a:spLocks noChangeShapeType="1"/>
          </p:cNvSpPr>
          <p:nvPr userDrawn="1"/>
        </p:nvSpPr>
        <p:spPr bwMode="auto">
          <a:xfrm>
            <a:off x="609600" y="1600200"/>
            <a:ext cx="8001000" cy="0"/>
          </a:xfrm>
          <a:prstGeom prst="line">
            <a:avLst/>
          </a:prstGeom>
          <a:noFill/>
          <a:ln w="66675">
            <a:solidFill>
              <a:srgbClr val="C4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6152" name="Picture 9" descr="Luxel%20Dosimeter"/>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81000"/>
            <a:ext cx="15240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74" r:id="rId1"/>
    <p:sldLayoutId id="2147484475" r:id="rId2"/>
    <p:sldLayoutId id="2147484476" r:id="rId3"/>
    <p:sldLayoutId id="2147484477" r:id="rId4"/>
    <p:sldLayoutId id="2147484478" r:id="rId5"/>
    <p:sldLayoutId id="2147484479" r:id="rId6"/>
    <p:sldLayoutId id="2147484480" r:id="rId7"/>
    <p:sldLayoutId id="2147484481" r:id="rId8"/>
    <p:sldLayoutId id="2147484482" r:id="rId9"/>
    <p:sldLayoutId id="2147484483" r:id="rId10"/>
    <p:sldLayoutId id="2147484484" r:id="rId11"/>
    <p:sldLayoutId id="2147484485" r:id="rId12"/>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tile tx="0" ty="0" sx="100000" sy="100000" flip="none" algn="tl"/>
        </a:blipFill>
        <a:effectLst/>
      </p:bgPr>
    </p:bg>
    <p:spTree>
      <p:nvGrpSpPr>
        <p:cNvPr id="1" name=""/>
        <p:cNvGrpSpPr/>
        <p:nvPr/>
      </p:nvGrpSpPr>
      <p:grpSpPr>
        <a:xfrm>
          <a:off x="0" y="0"/>
          <a:ext cx="0" cy="0"/>
          <a:chOff x="0" y="0"/>
          <a:chExt cx="0" cy="0"/>
        </a:xfrm>
      </p:grpSpPr>
      <p:sp>
        <p:nvSpPr>
          <p:cNvPr id="366594" name="Rectangle 2"/>
          <p:cNvSpPr>
            <a:spLocks noGrp="1" noChangeArrowheads="1"/>
          </p:cNvSpPr>
          <p:nvPr>
            <p:ph type="title"/>
          </p:nvPr>
        </p:nvSpPr>
        <p:spPr bwMode="auto">
          <a:xfrm>
            <a:off x="457200" y="274638"/>
            <a:ext cx="8229600"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66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366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366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E0CFC8E2-1D48-4E9A-A51C-8673063F588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 id="2147484497" r:id="rId12"/>
    <p:sldLayoutId id="2147484498" r:id="rId13"/>
  </p:sldLayoutIdLst>
  <p:txStyles>
    <p:titleStyle>
      <a:lvl1pPr algn="ctr"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C0C0C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1219200" y="304800"/>
            <a:ext cx="7391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177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4177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4177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187C8C02-BA97-4DAB-9429-D41219F6B12E}" type="slidenum">
              <a:rPr lang="en-US" altLang="en-US"/>
              <a:pPr>
                <a:defRPr/>
              </a:pPr>
              <a:t>‹#›</a:t>
            </a:fld>
            <a:endParaRPr lang="en-US" altLang="en-US"/>
          </a:p>
        </p:txBody>
      </p:sp>
      <p:sp>
        <p:nvSpPr>
          <p:cNvPr id="8199" name="Line 11"/>
          <p:cNvSpPr>
            <a:spLocks noChangeShapeType="1"/>
          </p:cNvSpPr>
          <p:nvPr userDrawn="1"/>
        </p:nvSpPr>
        <p:spPr bwMode="auto">
          <a:xfrm>
            <a:off x="609600" y="1600200"/>
            <a:ext cx="8001000" cy="0"/>
          </a:xfrm>
          <a:prstGeom prst="line">
            <a:avLst/>
          </a:prstGeom>
          <a:noFill/>
          <a:ln w="66675">
            <a:solidFill>
              <a:srgbClr val="004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8200" name="Picture 12" descr="2607_02"/>
          <p:cNvPicPr>
            <a:picLocks noChangeAspect="1" noChangeArrowheads="1"/>
          </p:cNvPicPr>
          <p:nvPr userDrawn="1"/>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04800"/>
            <a:ext cx="12382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99" r:id="rId1"/>
    <p:sldLayoutId id="2147484500" r:id="rId2"/>
    <p:sldLayoutId id="2147484501" r:id="rId3"/>
    <p:sldLayoutId id="2147484502" r:id="rId4"/>
    <p:sldLayoutId id="2147484503" r:id="rId5"/>
    <p:sldLayoutId id="2147484504" r:id="rId6"/>
    <p:sldLayoutId id="2147484505" r:id="rId7"/>
    <p:sldLayoutId id="2147484506" r:id="rId8"/>
    <p:sldLayoutId id="2147484507" r:id="rId9"/>
    <p:sldLayoutId id="2147484508" r:id="rId10"/>
    <p:sldLayoutId id="2147484509" r:id="rId11"/>
    <p:sldLayoutId id="2147484510" r:id="rId12"/>
    <p:sldLayoutId id="2147484511" r:id="rId13"/>
    <p:sldLayoutId id="2147484512"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4442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44442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44442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F9D79AD0-4419-43D2-8C77-A5C44FBB6321}" type="slidenum">
              <a:rPr lang="en-US" altLang="en-US"/>
              <a:pPr>
                <a:defRPr/>
              </a:pPr>
              <a:t>‹#›</a:t>
            </a:fld>
            <a:endParaRPr lang="en-US" altLang="en-US"/>
          </a:p>
        </p:txBody>
      </p:sp>
      <p:sp>
        <p:nvSpPr>
          <p:cNvPr id="9223" name="Line 7"/>
          <p:cNvSpPr>
            <a:spLocks noChangeShapeType="1"/>
          </p:cNvSpPr>
          <p:nvPr userDrawn="1"/>
        </p:nvSpPr>
        <p:spPr bwMode="auto">
          <a:xfrm>
            <a:off x="609600" y="1600200"/>
            <a:ext cx="8001000" cy="0"/>
          </a:xfrm>
          <a:prstGeom prst="line">
            <a:avLst/>
          </a:prstGeom>
          <a:noFill/>
          <a:ln w="66675">
            <a:solidFill>
              <a:srgbClr val="004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uth.edu/safety/radiation-safety/index.htm" TargetMode="External"/><Relationship Id="rId1" Type="http://schemas.openxmlformats.org/officeDocument/2006/relationships/slideLayout" Target="../slideLayouts/slideLayout146.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58.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59.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57.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14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147.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0.jpeg"/><Relationship Id="rId1" Type="http://schemas.openxmlformats.org/officeDocument/2006/relationships/slideLayout" Target="../slideLayouts/slideLayout147.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4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0.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47.xml"/><Relationship Id="rId5" Type="http://schemas.openxmlformats.org/officeDocument/2006/relationships/image" Target="../media/image26.jpe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61.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1.xml"/></Relationships>
</file>

<file path=ppt/slides/_rels/slide2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34.jpeg"/><Relationship Id="rId7" Type="http://schemas.openxmlformats.org/officeDocument/2006/relationships/image" Target="../media/image36.jpeg"/><Relationship Id="rId2" Type="http://schemas.openxmlformats.org/officeDocument/2006/relationships/slideLayout" Target="../slideLayouts/slideLayout147.xml"/><Relationship Id="rId1" Type="http://schemas.openxmlformats.org/officeDocument/2006/relationships/vmlDrawing" Target="../drawings/vmlDrawing2.vml"/><Relationship Id="rId6" Type="http://schemas.openxmlformats.org/officeDocument/2006/relationships/image" Target="../media/image35.jpeg"/><Relationship Id="rId5" Type="http://schemas.openxmlformats.org/officeDocument/2006/relationships/image" Target="../media/image33.png"/><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47.xml"/></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oleObject" Target="../embeddings/oleObject3.bin"/><Relationship Id="rId7" Type="http://schemas.openxmlformats.org/officeDocument/2006/relationships/image" Target="../media/image42.jpeg"/><Relationship Id="rId2" Type="http://schemas.openxmlformats.org/officeDocument/2006/relationships/slideLayout" Target="../slideLayouts/slideLayout147.xml"/><Relationship Id="rId1" Type="http://schemas.openxmlformats.org/officeDocument/2006/relationships/vmlDrawing" Target="../drawings/vmlDrawing3.vml"/><Relationship Id="rId6" Type="http://schemas.openxmlformats.org/officeDocument/2006/relationships/image" Target="../media/image41.jpeg"/><Relationship Id="rId5" Type="http://schemas.openxmlformats.org/officeDocument/2006/relationships/hyperlink" Target="http://www.florintsev.com/images/history/beach-bum.jpg" TargetMode="External"/><Relationship Id="rId10"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oleObject" Target="../embeddings/oleObject4.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xml.rels><?xml version="1.0" encoding="UTF-8" standalone="yes"?>
<Relationships xmlns="http://schemas.openxmlformats.org/package/2006/relationships"><Relationship Id="rId3" Type="http://schemas.openxmlformats.org/officeDocument/2006/relationships/hyperlink" Target="https://www.uth.edu/safety/radiation-safety/radiation-safety-committee.htm" TargetMode="External"/><Relationship Id="rId2" Type="http://schemas.openxmlformats.org/officeDocument/2006/relationships/hyperlink" Target="https://www.uth.edu/safety/radiation-safety/index.htm" TargetMode="External"/><Relationship Id="rId1" Type="http://schemas.openxmlformats.org/officeDocument/2006/relationships/slideLayout" Target="../slideLayouts/slideLayout147.xml"/><Relationship Id="rId4" Type="http://schemas.openxmlformats.org/officeDocument/2006/relationships/hyperlink" Target="http://www.dshs.state.tx.us/radiation/default.sht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162.xml"/><Relationship Id="rId1" Type="http://schemas.openxmlformats.org/officeDocument/2006/relationships/video" Target="file:///E:\DCIM\Wipe%20Test\MVI_0164.mpeg" TargetMode="Externa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7.xml"/><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jpeg"/><Relationship Id="rId7" Type="http://schemas.openxmlformats.org/officeDocument/2006/relationships/oleObject" Target="../embeddings/oleObject5.bin"/><Relationship Id="rId2" Type="http://schemas.openxmlformats.org/officeDocument/2006/relationships/slideLayout" Target="../slideLayouts/slideLayout163.xml"/><Relationship Id="rId1" Type="http://schemas.openxmlformats.org/officeDocument/2006/relationships/vmlDrawing" Target="../drawings/vmlDrawing4.v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4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7.xml"/></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4.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47.xml"/></Relationships>
</file>

<file path=ppt/slides/_rels/slide4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7.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47.xml"/></Relationships>
</file>

<file path=ppt/slides/_rels/slide49.xml.rels><?xml version="1.0" encoding="UTF-8" standalone="yes"?>
<Relationships xmlns="http://schemas.openxmlformats.org/package/2006/relationships"><Relationship Id="rId2" Type="http://schemas.openxmlformats.org/officeDocument/2006/relationships/hyperlink" Target="https://www.uth.edu/safety/radiation-safety/radioactive-waste-alcove-locations.htm" TargetMode="External"/><Relationship Id="rId1" Type="http://schemas.openxmlformats.org/officeDocument/2006/relationships/slideLayout" Target="../slideLayouts/slideLayout1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61.xml"/><Relationship Id="rId1" Type="http://schemas.openxmlformats.org/officeDocument/2006/relationships/vmlDrawing" Target="../drawings/vmlDrawing5.vml"/><Relationship Id="rId5" Type="http://schemas.openxmlformats.org/officeDocument/2006/relationships/image" Target="../media/image69.png"/><Relationship Id="rId4" Type="http://schemas.openxmlformats.org/officeDocument/2006/relationships/image" Target="../media/image68.pn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47.xml"/></Relationships>
</file>

<file path=ppt/slides/_rels/slide55.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notesSlide" Target="../notesSlides/notesSlide4.xml"/><Relationship Id="rId1" Type="http://schemas.openxmlformats.org/officeDocument/2006/relationships/slideLayout" Target="../slideLayouts/slideLayout147.xml"/><Relationship Id="rId5" Type="http://schemas.openxmlformats.org/officeDocument/2006/relationships/image" Target="../media/image74.png"/><Relationship Id="rId4" Type="http://schemas.openxmlformats.org/officeDocument/2006/relationships/image" Target="../media/image73.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5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65.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161.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xml.rels><?xml version="1.0" encoding="UTF-8" standalone="yes"?>
<Relationships xmlns="http://schemas.openxmlformats.org/package/2006/relationships"><Relationship Id="rId2" Type="http://schemas.openxmlformats.org/officeDocument/2006/relationships/hyperlink" Target="http://www.dshs.state.tx.us/radiation/" TargetMode="External"/><Relationship Id="rId1" Type="http://schemas.openxmlformats.org/officeDocument/2006/relationships/slideLayout" Target="../slideLayouts/slideLayout147.xml"/></Relationships>
</file>

<file path=ppt/slides/_rels/slide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7.xml"/></Relationships>
</file>

<file path=ppt/slides/_rels/slide61.xml.rels><?xml version="1.0" encoding="UTF-8" standalone="yes"?>
<Relationships xmlns="http://schemas.openxmlformats.org/package/2006/relationships"><Relationship Id="rId2" Type="http://schemas.openxmlformats.org/officeDocument/2006/relationships/hyperlink" Target="https://www.uth.edu/safety/radiation-safety/radiation-safety-manual.htm" TargetMode="External"/><Relationship Id="rId1" Type="http://schemas.openxmlformats.org/officeDocument/2006/relationships/slideLayout" Target="../slideLayouts/slideLayout147.xml"/></Relationships>
</file>

<file path=ppt/slides/_rels/slide62.xml.rels><?xml version="1.0" encoding="UTF-8" standalone="yes"?>
<Relationships xmlns="http://schemas.openxmlformats.org/package/2006/relationships"><Relationship Id="rId2" Type="http://schemas.openxmlformats.org/officeDocument/2006/relationships/hyperlink" Target="https://www.uth.edu/safety/radiation-safety/index.htm" TargetMode="External"/><Relationship Id="rId1" Type="http://schemas.openxmlformats.org/officeDocument/2006/relationships/slideLayout" Target="../slideLayouts/slideLayout147.xml"/></Relationships>
</file>

<file path=ppt/slides/_rels/slide63.xml.rels><?xml version="1.0" encoding="UTF-8" standalone="yes"?>
<Relationships xmlns="http://schemas.openxmlformats.org/package/2006/relationships"><Relationship Id="rId3" Type="http://schemas.openxmlformats.org/officeDocument/2006/relationships/hyperlink" Target="http://www.chembio.uoguelph.ca/serguei/gif/laser.gif" TargetMode="External"/><Relationship Id="rId2" Type="http://schemas.openxmlformats.org/officeDocument/2006/relationships/image" Target="../media/image84.jpeg"/><Relationship Id="rId1" Type="http://schemas.openxmlformats.org/officeDocument/2006/relationships/slideLayout" Target="../slideLayouts/slideLayout166.xml"/><Relationship Id="rId5" Type="http://schemas.openxmlformats.org/officeDocument/2006/relationships/image" Target="../media/image86.jpeg"/><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304800" y="533400"/>
            <a:ext cx="8534400" cy="3276600"/>
          </a:xfrm>
        </p:spPr>
        <p:txBody>
          <a:bodyPr anchor="ctr"/>
          <a:lstStyle/>
          <a:p>
            <a:pPr eaLnBrk="1" fontAlgn="auto" hangingPunct="1">
              <a:spcAft>
                <a:spcPts val="0"/>
              </a:spcAft>
              <a:defRPr/>
            </a:pPr>
            <a:r>
              <a:rPr lang="en-US" altLang="en-US" sz="3600" dirty="0">
                <a:effectLst>
                  <a:outerShdw blurRad="38100" dist="38100" dir="2700000" algn="tl">
                    <a:srgbClr val="FFFFFF"/>
                  </a:outerShdw>
                </a:effectLst>
                <a:latin typeface="Bahnschrift" panose="020B0502040204020203" pitchFamily="34" charset="0"/>
              </a:rPr>
              <a:t>TRAINING: </a:t>
            </a:r>
            <a:br>
              <a:rPr lang="en-US" altLang="en-US" sz="3600" dirty="0">
                <a:effectLst>
                  <a:outerShdw blurRad="38100" dist="38100" dir="2700000" algn="tl">
                    <a:srgbClr val="FFFFFF"/>
                  </a:outerShdw>
                </a:effectLst>
                <a:latin typeface="Bahnschrift" panose="020B0502040204020203" pitchFamily="34" charset="0"/>
              </a:rPr>
            </a:br>
            <a:r>
              <a:rPr lang="en-US" altLang="en-US" sz="3600" dirty="0">
                <a:effectLst>
                  <a:outerShdw blurRad="38100" dist="38100" dir="2700000" algn="tl">
                    <a:srgbClr val="FFFFFF"/>
                  </a:outerShdw>
                </a:effectLst>
                <a:latin typeface="Bahnschrift" panose="020B0502040204020203" pitchFamily="34" charset="0"/>
              </a:rPr>
              <a:t>REVIEW OF SELECT RADIATION SAFETY PROCEDURES AT </a:t>
            </a:r>
            <a:r>
              <a:rPr lang="en-US" altLang="en-US" sz="3600" dirty="0" err="1" smtClean="0">
                <a:effectLst>
                  <a:outerShdw blurRad="38100" dist="38100" dir="2700000" algn="tl">
                    <a:srgbClr val="FFFFFF"/>
                  </a:outerShdw>
                </a:effectLst>
                <a:latin typeface="Bahnschrift" panose="020B0502040204020203" pitchFamily="34" charset="0"/>
              </a:rPr>
              <a:t>UTHealth</a:t>
            </a:r>
            <a:r>
              <a:rPr lang="en-US" altLang="en-US" sz="3600" dirty="0">
                <a:effectLst>
                  <a:outerShdw blurRad="38100" dist="38100" dir="2700000" algn="tl">
                    <a:srgbClr val="FFFFFF"/>
                  </a:outerShdw>
                </a:effectLst>
              </a:rPr>
              <a:t/>
            </a:r>
            <a:br>
              <a:rPr lang="en-US" altLang="en-US" sz="3600" dirty="0">
                <a:effectLst>
                  <a:outerShdw blurRad="38100" dist="38100" dir="2700000" algn="tl">
                    <a:srgbClr val="FFFFFF"/>
                  </a:outerShdw>
                </a:effectLst>
              </a:rPr>
            </a:br>
            <a:r>
              <a:rPr lang="en-US" altLang="en-US" sz="3600" dirty="0">
                <a:effectLst>
                  <a:outerShdw blurRad="38100" dist="38100" dir="2700000" algn="tl">
                    <a:srgbClr val="FFFFFF"/>
                  </a:outerShdw>
                </a:effectLst>
              </a:rPr>
              <a:t/>
            </a:r>
            <a:br>
              <a:rPr lang="en-US" altLang="en-US" sz="3600" dirty="0">
                <a:effectLst>
                  <a:outerShdw blurRad="38100" dist="38100" dir="2700000" algn="tl">
                    <a:srgbClr val="FFFFFF"/>
                  </a:outerShdw>
                </a:effectLst>
              </a:rPr>
            </a:br>
            <a:r>
              <a:rPr lang="en-US" altLang="en-US" sz="2800" dirty="0">
                <a:effectLst>
                  <a:outerShdw blurRad="38100" dist="38100" dir="2700000" algn="tl">
                    <a:srgbClr val="FFFFFF"/>
                  </a:outerShdw>
                </a:effectLst>
              </a:rPr>
              <a:t>For Individuals Who Have Met Minimum Radiation Safety Training Requirements at Another Institution</a:t>
            </a:r>
          </a:p>
        </p:txBody>
      </p:sp>
      <p:sp>
        <p:nvSpPr>
          <p:cNvPr id="507907" name="Rectangle 3"/>
          <p:cNvSpPr>
            <a:spLocks noGrp="1" noChangeArrowheads="1"/>
          </p:cNvSpPr>
          <p:nvPr>
            <p:ph type="subTitle" idx="1"/>
          </p:nvPr>
        </p:nvSpPr>
        <p:spPr>
          <a:xfrm>
            <a:off x="152400" y="4495800"/>
            <a:ext cx="3810000" cy="1828800"/>
          </a:xfrm>
        </p:spPr>
        <p:txBody>
          <a:bodyPr rtlCol="0">
            <a:normAutofit fontScale="70000" lnSpcReduction="20000"/>
          </a:bodyPr>
          <a:lstStyle/>
          <a:p>
            <a:pPr eaLnBrk="1" fontAlgn="auto" hangingPunct="1">
              <a:defRPr/>
            </a:pPr>
            <a:r>
              <a:rPr lang="en-US" altLang="en-US" dirty="0"/>
              <a:t>Radiation Safety Program </a:t>
            </a:r>
          </a:p>
          <a:p>
            <a:pPr eaLnBrk="1" fontAlgn="auto" hangingPunct="1">
              <a:defRPr/>
            </a:pPr>
            <a:r>
              <a:rPr lang="en-US" altLang="en-US" dirty="0"/>
              <a:t>Environmental Health and Safety</a:t>
            </a:r>
          </a:p>
          <a:p>
            <a:pPr eaLnBrk="1" fontAlgn="auto" hangingPunct="1">
              <a:defRPr/>
            </a:pPr>
            <a:r>
              <a:rPr lang="en-US" altLang="en-US" dirty="0"/>
              <a:t>713-500-5840</a:t>
            </a:r>
          </a:p>
          <a:p>
            <a:pPr eaLnBrk="1" fontAlgn="auto" hangingPunct="1">
              <a:defRPr/>
            </a:pPr>
            <a:r>
              <a:rPr lang="en-US" altLang="en-US" dirty="0" smtClean="0">
                <a:hlinkClick r:id="rId2"/>
              </a:rPr>
              <a:t>https://www.uth.edu/safety/radiation-safety</a:t>
            </a:r>
            <a:endParaRPr lang="en-US" altLang="en-US" dirty="0"/>
          </a:p>
          <a:p>
            <a:pPr eaLnBrk="1" fontAlgn="auto" hangingPunct="1">
              <a:defRPr/>
            </a:pPr>
            <a:endParaRPr lang="en-US" altLang="en-US" dirty="0"/>
          </a:p>
        </p:txBody>
      </p:sp>
      <p:pic>
        <p:nvPicPr>
          <p:cNvPr id="31748" name="Picture 6" descr="UTH_2c+uthsch_vert_pm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519613"/>
            <a:ext cx="2659063"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1524000" y="304800"/>
            <a:ext cx="5638800" cy="1143000"/>
          </a:xfrm>
        </p:spPr>
        <p:txBody>
          <a:bodyPr/>
          <a:lstStyle/>
          <a:p>
            <a:pPr eaLnBrk="1" fontAlgn="auto" hangingPunct="1">
              <a:spcAft>
                <a:spcPts val="0"/>
              </a:spcAft>
              <a:defRPr/>
            </a:pPr>
            <a:r>
              <a:rPr lang="en-US" altLang="en-US">
                <a:solidFill>
                  <a:srgbClr val="3366CC"/>
                </a:solidFill>
              </a:rPr>
              <a:t>Time</a:t>
            </a:r>
          </a:p>
        </p:txBody>
      </p:sp>
      <p:sp>
        <p:nvSpPr>
          <p:cNvPr id="40963" name="Rectangle 3"/>
          <p:cNvSpPr>
            <a:spLocks noGrp="1" noChangeArrowheads="1"/>
          </p:cNvSpPr>
          <p:nvPr>
            <p:ph type="body" sz="half" idx="2"/>
          </p:nvPr>
        </p:nvSpPr>
        <p:spPr>
          <a:xfrm>
            <a:off x="609600" y="1828800"/>
            <a:ext cx="8153400" cy="4267200"/>
          </a:xfrm>
        </p:spPr>
        <p:txBody>
          <a:bodyPr/>
          <a:lstStyle/>
          <a:p>
            <a:pPr eaLnBrk="1" hangingPunct="1">
              <a:buClr>
                <a:schemeClr val="tx1"/>
              </a:buClr>
              <a:buFont typeface="Wingdings" panose="05000000000000000000" pitchFamily="2" charset="2"/>
              <a:buBlip>
                <a:blip r:embed="rId3"/>
              </a:buBlip>
            </a:pPr>
            <a:r>
              <a:rPr lang="en-US" altLang="en-US" sz="2800" smtClean="0"/>
              <a:t>Less time = Less radiation exposure</a:t>
            </a:r>
          </a:p>
          <a:p>
            <a:pPr eaLnBrk="1" hangingPunct="1">
              <a:buClr>
                <a:schemeClr val="tx1"/>
              </a:buClr>
              <a:buFont typeface="Wingdings" panose="05000000000000000000" pitchFamily="2" charset="2"/>
              <a:buBlip>
                <a:blip r:embed="rId3"/>
              </a:buBlip>
            </a:pPr>
            <a:r>
              <a:rPr lang="en-US" altLang="en-US" sz="2800" smtClean="0"/>
              <a:t>Use RAM only when necessary</a:t>
            </a:r>
          </a:p>
          <a:p>
            <a:pPr eaLnBrk="1" hangingPunct="1">
              <a:buClr>
                <a:schemeClr val="tx1"/>
              </a:buClr>
              <a:buFont typeface="Wingdings" panose="05000000000000000000" pitchFamily="2" charset="2"/>
              <a:buBlip>
                <a:blip r:embed="rId3"/>
              </a:buBlip>
            </a:pPr>
            <a:r>
              <a:rPr lang="en-US" altLang="en-US" sz="2800" smtClean="0"/>
              <a:t>Shorten time when near RAM </a:t>
            </a:r>
          </a:p>
          <a:p>
            <a:pPr eaLnBrk="1" hangingPunct="1">
              <a:buClr>
                <a:schemeClr val="tx1"/>
              </a:buClr>
              <a:buFont typeface="Wingdings" panose="05000000000000000000" pitchFamily="2" charset="2"/>
              <a:buBlip>
                <a:blip r:embed="rId3"/>
              </a:buBlip>
            </a:pPr>
            <a:r>
              <a:rPr lang="en-US" altLang="en-US" sz="2800" smtClean="0"/>
              <a:t>Dry runs (without radioactive material)</a:t>
            </a:r>
            <a:r>
              <a:rPr lang="en-US" altLang="en-US" smtClean="0"/>
              <a:t> </a:t>
            </a:r>
          </a:p>
          <a:p>
            <a:pPr lvl="1" eaLnBrk="1" hangingPunct="1">
              <a:buFontTx/>
              <a:buChar char="-"/>
            </a:pPr>
            <a:r>
              <a:rPr lang="en-US" altLang="en-US" sz="2400" smtClean="0"/>
              <a:t>Identify portions of the experiment that can be altered in order to decrease exposure times</a:t>
            </a:r>
          </a:p>
          <a:p>
            <a:pPr eaLnBrk="1" hangingPunct="1">
              <a:buClr>
                <a:schemeClr val="tx1"/>
              </a:buClr>
              <a:buFont typeface="Wingdings" panose="05000000000000000000" pitchFamily="2" charset="2"/>
              <a:buBlip>
                <a:blip r:embed="rId3"/>
              </a:buBlip>
            </a:pPr>
            <a:r>
              <a:rPr lang="en-US" altLang="en-US" sz="2800" smtClean="0"/>
              <a:t>Obtaining higher doses in order to get an experiment done quicker is NOT “reasonable”! </a:t>
            </a:r>
          </a:p>
        </p:txBody>
      </p:sp>
      <p:pic>
        <p:nvPicPr>
          <p:cNvPr id="40964" name="Picture 8" descr="SL-ALM-FR_d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1400" y="0"/>
            <a:ext cx="1976438"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1600200" y="457200"/>
            <a:ext cx="6096000" cy="1143000"/>
          </a:xfrm>
        </p:spPr>
        <p:txBody>
          <a:bodyPr/>
          <a:lstStyle/>
          <a:p>
            <a:pPr eaLnBrk="1" fontAlgn="auto" hangingPunct="1">
              <a:spcAft>
                <a:spcPts val="0"/>
              </a:spcAft>
              <a:defRPr/>
            </a:pPr>
            <a:r>
              <a:rPr lang="en-US" altLang="en-US">
                <a:solidFill>
                  <a:srgbClr val="3366CC"/>
                </a:solidFill>
              </a:rPr>
              <a:t>Distance</a:t>
            </a:r>
          </a:p>
        </p:txBody>
      </p:sp>
      <p:sp>
        <p:nvSpPr>
          <p:cNvPr id="43011" name="Rectangle 3"/>
          <p:cNvSpPr>
            <a:spLocks noGrp="1" noChangeArrowheads="1"/>
          </p:cNvSpPr>
          <p:nvPr>
            <p:ph type="body" sz="half" idx="1"/>
          </p:nvPr>
        </p:nvSpPr>
        <p:spPr>
          <a:xfrm>
            <a:off x="228600" y="2255838"/>
            <a:ext cx="5867400" cy="4525962"/>
          </a:xfrm>
        </p:spPr>
        <p:txBody>
          <a:bodyPr/>
          <a:lstStyle/>
          <a:p>
            <a:pPr eaLnBrk="1" hangingPunct="1">
              <a:buClr>
                <a:schemeClr val="tx1"/>
              </a:buClr>
              <a:buFontTx/>
              <a:buBlip>
                <a:blip r:embed="rId3"/>
              </a:buBlip>
            </a:pPr>
            <a:r>
              <a:rPr lang="en-US" altLang="en-US" sz="2800" smtClean="0"/>
              <a:t>Effective &amp; Easy</a:t>
            </a:r>
          </a:p>
          <a:p>
            <a:pPr eaLnBrk="1" hangingPunct="1">
              <a:buClr>
                <a:schemeClr val="tx1"/>
              </a:buClr>
              <a:buFontTx/>
              <a:buBlip>
                <a:blip r:embed="rId3"/>
              </a:buBlip>
            </a:pPr>
            <a:r>
              <a:rPr lang="en-US" altLang="en-US" sz="2800" smtClean="0"/>
              <a:t>Inverse Square Law</a:t>
            </a:r>
          </a:p>
          <a:p>
            <a:pPr lvl="1" eaLnBrk="1" hangingPunct="1"/>
            <a:r>
              <a:rPr lang="en-US" altLang="en-US" sz="2400" smtClean="0"/>
              <a:t>Doubling distance from source, decreases dose by factor of four </a:t>
            </a:r>
          </a:p>
          <a:p>
            <a:pPr lvl="1" eaLnBrk="1" hangingPunct="1"/>
            <a:r>
              <a:rPr lang="en-US" altLang="en-US" sz="2400" smtClean="0"/>
              <a:t>Tripling it decreases dose nine-fold </a:t>
            </a:r>
          </a:p>
          <a:p>
            <a:pPr eaLnBrk="1" hangingPunct="1">
              <a:buClr>
                <a:schemeClr val="tx1"/>
              </a:buClr>
              <a:buFontTx/>
              <a:buBlip>
                <a:blip r:embed="rId3"/>
              </a:buBlip>
            </a:pPr>
            <a:r>
              <a:rPr lang="en-US" altLang="en-US" sz="2800" smtClean="0"/>
              <a:t>More Distance = Less Radiation Exposure </a:t>
            </a:r>
          </a:p>
          <a:p>
            <a:pPr eaLnBrk="1" hangingPunct="1">
              <a:buClr>
                <a:schemeClr val="tx1"/>
              </a:buClr>
              <a:buFontTx/>
              <a:buBlip>
                <a:blip r:embed="rId3"/>
              </a:buBlip>
            </a:pPr>
            <a:r>
              <a:rPr lang="en-US" altLang="en-US" sz="2800" smtClean="0"/>
              <a:t>Tongs, Tweezers, Pipettes, Pliers</a:t>
            </a:r>
          </a:p>
        </p:txBody>
      </p:sp>
      <p:pic>
        <p:nvPicPr>
          <p:cNvPr id="43012" name="Picture 8" descr="2004-05-22%20Costello%20Howard%20three%20legged%20race%204503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590800"/>
            <a:ext cx="3048000" cy="241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752600" y="457200"/>
            <a:ext cx="5410200" cy="1143000"/>
          </a:xfrm>
        </p:spPr>
        <p:txBody>
          <a:bodyPr/>
          <a:lstStyle/>
          <a:p>
            <a:pPr eaLnBrk="1" fontAlgn="auto" hangingPunct="1">
              <a:spcAft>
                <a:spcPts val="0"/>
              </a:spcAft>
              <a:defRPr/>
            </a:pPr>
            <a:r>
              <a:rPr lang="en-US" altLang="en-US">
                <a:solidFill>
                  <a:srgbClr val="3366CC"/>
                </a:solidFill>
              </a:rPr>
              <a:t>Shielding</a:t>
            </a:r>
          </a:p>
        </p:txBody>
      </p:sp>
      <p:sp>
        <p:nvSpPr>
          <p:cNvPr id="45059" name="Rectangle 3"/>
          <p:cNvSpPr>
            <a:spLocks noGrp="1" noChangeArrowheads="1"/>
          </p:cNvSpPr>
          <p:nvPr>
            <p:ph type="body" sz="half" idx="2"/>
          </p:nvPr>
        </p:nvSpPr>
        <p:spPr>
          <a:xfrm>
            <a:off x="304800" y="1828800"/>
            <a:ext cx="5334000" cy="2819400"/>
          </a:xfrm>
        </p:spPr>
        <p:txBody>
          <a:bodyPr/>
          <a:lstStyle/>
          <a:p>
            <a:pPr eaLnBrk="1" hangingPunct="1">
              <a:buClr>
                <a:schemeClr val="tx1"/>
              </a:buClr>
              <a:buFontTx/>
              <a:buBlip>
                <a:blip r:embed="rId3"/>
              </a:buBlip>
            </a:pPr>
            <a:r>
              <a:rPr lang="en-US" altLang="en-US" smtClean="0"/>
              <a:t>Materials “absorb” radiation</a:t>
            </a:r>
          </a:p>
          <a:p>
            <a:pPr eaLnBrk="1" hangingPunct="1">
              <a:buClr>
                <a:schemeClr val="tx1"/>
              </a:buClr>
              <a:buFontTx/>
              <a:buBlip>
                <a:blip r:embed="rId3"/>
              </a:buBlip>
            </a:pPr>
            <a:r>
              <a:rPr lang="en-US" altLang="en-US" smtClean="0"/>
              <a:t>Proper shielding = Less Radiation Exposure</a:t>
            </a:r>
          </a:p>
          <a:p>
            <a:pPr eaLnBrk="1" hangingPunct="1">
              <a:buClr>
                <a:schemeClr val="tx1"/>
              </a:buClr>
              <a:buFontTx/>
              <a:buBlip>
                <a:blip r:embed="rId3"/>
              </a:buBlip>
            </a:pPr>
            <a:r>
              <a:rPr lang="en-US" altLang="en-US" smtClean="0"/>
              <a:t>Plexiglass vs. Lead</a:t>
            </a:r>
          </a:p>
        </p:txBody>
      </p:sp>
      <p:pic>
        <p:nvPicPr>
          <p:cNvPr id="45060" name="Picture 8" descr="cartoon_dwarf_fighter_male_with_shield_on_back_colou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21336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9" descr="acrylic box for pig"/>
          <p:cNvPicPr>
            <a:picLocks noChangeAspect="1" noChangeArrowheads="1"/>
          </p:cNvPicPr>
          <p:nvPr/>
        </p:nvPicPr>
        <p:blipFill>
          <a:blip r:embed="rId5">
            <a:lum bright="16000"/>
            <a:extLst>
              <a:ext uri="{28A0092B-C50C-407E-A947-70E740481C1C}">
                <a14:useLocalDpi xmlns:a14="http://schemas.microsoft.com/office/drawing/2010/main" val="0"/>
              </a:ext>
            </a:extLst>
          </a:blip>
          <a:srcRect/>
          <a:stretch>
            <a:fillRect/>
          </a:stretch>
        </p:blipFill>
        <p:spPr bwMode="auto">
          <a:xfrm>
            <a:off x="6400800" y="0"/>
            <a:ext cx="2743200" cy="1519238"/>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45062" name="Picture 10" descr="Lead Shielding"/>
          <p:cNvPicPr>
            <a:picLocks noChangeAspect="1" noChangeArrowheads="1"/>
          </p:cNvPicPr>
          <p:nvPr/>
        </p:nvPicPr>
        <p:blipFill>
          <a:blip r:embed="rId6">
            <a:lum bright="20000"/>
            <a:extLst>
              <a:ext uri="{28A0092B-C50C-407E-A947-70E740481C1C}">
                <a14:useLocalDpi xmlns:a14="http://schemas.microsoft.com/office/drawing/2010/main" val="0"/>
              </a:ext>
            </a:extLst>
          </a:blip>
          <a:srcRect/>
          <a:stretch>
            <a:fillRect/>
          </a:stretch>
        </p:blipFill>
        <p:spPr bwMode="auto">
          <a:xfrm>
            <a:off x="0" y="4686300"/>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1" descr="lead acrylic shield"/>
          <p:cNvPicPr>
            <a:picLocks noChangeAspect="1" noChangeArrowheads="1"/>
          </p:cNvPicPr>
          <p:nvPr/>
        </p:nvPicPr>
        <p:blipFill>
          <a:blip r:embed="rId7">
            <a:lum bright="26000"/>
            <a:extLst>
              <a:ext uri="{28A0092B-C50C-407E-A947-70E740481C1C}">
                <a14:useLocalDpi xmlns:a14="http://schemas.microsoft.com/office/drawing/2010/main" val="0"/>
              </a:ext>
            </a:extLst>
          </a:blip>
          <a:srcRect/>
          <a:stretch>
            <a:fillRect/>
          </a:stretch>
        </p:blipFill>
        <p:spPr bwMode="auto">
          <a:xfrm>
            <a:off x="2971800" y="4724400"/>
            <a:ext cx="1387475" cy="2133600"/>
          </a:xfrm>
          <a:prstGeom prst="rect">
            <a:avLst/>
          </a:prstGeom>
          <a:noFill/>
          <a:ln w="317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1524000" y="381000"/>
            <a:ext cx="6096000" cy="1143000"/>
          </a:xfrm>
        </p:spPr>
        <p:txBody>
          <a:bodyPr/>
          <a:lstStyle/>
          <a:p>
            <a:pPr eaLnBrk="1" fontAlgn="auto" hangingPunct="1">
              <a:spcAft>
                <a:spcPts val="0"/>
              </a:spcAft>
              <a:defRPr/>
            </a:pPr>
            <a:r>
              <a:rPr lang="en-US" altLang="en-US">
                <a:solidFill>
                  <a:srgbClr val="3366CC"/>
                </a:solidFill>
              </a:rPr>
              <a:t>UNITS: Exposure</a:t>
            </a:r>
          </a:p>
        </p:txBody>
      </p:sp>
      <p:sp>
        <p:nvSpPr>
          <p:cNvPr id="47107" name="Rectangle 3"/>
          <p:cNvSpPr>
            <a:spLocks noGrp="1" noChangeArrowheads="1"/>
          </p:cNvSpPr>
          <p:nvPr>
            <p:ph idx="1"/>
          </p:nvPr>
        </p:nvSpPr>
        <p:spPr>
          <a:xfrm>
            <a:off x="457200" y="2255838"/>
            <a:ext cx="8229600" cy="4525962"/>
          </a:xfrm>
        </p:spPr>
        <p:txBody>
          <a:bodyPr/>
          <a:lstStyle/>
          <a:p>
            <a:pPr eaLnBrk="1" hangingPunct="1">
              <a:buClr>
                <a:schemeClr val="tx1"/>
              </a:buClr>
              <a:buFontTx/>
              <a:buBlip>
                <a:blip r:embed="rId2"/>
              </a:buBlip>
            </a:pPr>
            <a:r>
              <a:rPr lang="en-US" altLang="en-US" smtClean="0"/>
              <a:t>Charge produced in air from ionization by gammas and x-rays </a:t>
            </a:r>
          </a:p>
          <a:p>
            <a:pPr lvl="1" eaLnBrk="1" hangingPunct="1"/>
            <a:r>
              <a:rPr lang="en-US" altLang="en-US" smtClean="0"/>
              <a:t>ONLY for photons in air</a:t>
            </a:r>
          </a:p>
          <a:p>
            <a:pPr lvl="1" eaLnBrk="1" hangingPunct="1"/>
            <a:r>
              <a:rPr lang="en-US" altLang="en-US" smtClean="0"/>
              <a:t>Rather infrequently used unit</a:t>
            </a:r>
          </a:p>
          <a:p>
            <a:pPr eaLnBrk="1" hangingPunct="1">
              <a:buClr>
                <a:schemeClr val="tx1"/>
              </a:buClr>
              <a:buFontTx/>
              <a:buBlip>
                <a:blip r:embed="rId2"/>
              </a:buBlip>
            </a:pPr>
            <a:r>
              <a:rPr lang="en-US" altLang="en-US" smtClean="0"/>
              <a:t>Roentgen (R)</a:t>
            </a:r>
          </a:p>
          <a:p>
            <a:pPr eaLnBrk="1" hangingPunct="1">
              <a:buClr>
                <a:schemeClr val="tx1"/>
              </a:buClr>
              <a:buFontTx/>
              <a:buBlip>
                <a:blip r:embed="rId2"/>
              </a:buBlip>
            </a:pPr>
            <a:r>
              <a:rPr lang="en-US" altLang="en-US" smtClean="0"/>
              <a:t>A measure of what is emitted </a:t>
            </a:r>
          </a:p>
        </p:txBody>
      </p:sp>
      <p:pic>
        <p:nvPicPr>
          <p:cNvPr id="47108" name="Picture 7" descr="roentge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971800"/>
            <a:ext cx="2100263"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1981200" y="304800"/>
            <a:ext cx="5791200" cy="1143000"/>
          </a:xfrm>
        </p:spPr>
        <p:txBody>
          <a:bodyPr/>
          <a:lstStyle/>
          <a:p>
            <a:pPr eaLnBrk="1" fontAlgn="auto" hangingPunct="1">
              <a:spcAft>
                <a:spcPts val="0"/>
              </a:spcAft>
              <a:defRPr/>
            </a:pPr>
            <a:r>
              <a:rPr lang="en-US" altLang="en-US" sz="4000">
                <a:solidFill>
                  <a:srgbClr val="3366CC"/>
                </a:solidFill>
              </a:rPr>
              <a:t>UNITS: Absorbed Dose</a:t>
            </a:r>
          </a:p>
        </p:txBody>
      </p:sp>
      <p:sp>
        <p:nvSpPr>
          <p:cNvPr id="48131" name="Rectangle 3"/>
          <p:cNvSpPr>
            <a:spLocks noGrp="1" noChangeArrowheads="1"/>
          </p:cNvSpPr>
          <p:nvPr>
            <p:ph idx="1"/>
          </p:nvPr>
        </p:nvSpPr>
        <p:spPr>
          <a:xfrm>
            <a:off x="457200" y="2179638"/>
            <a:ext cx="8229600" cy="4525962"/>
          </a:xfrm>
        </p:spPr>
        <p:txBody>
          <a:bodyPr/>
          <a:lstStyle/>
          <a:p>
            <a:pPr eaLnBrk="1" hangingPunct="1">
              <a:buClr>
                <a:schemeClr val="tx1"/>
              </a:buClr>
              <a:buFontTx/>
              <a:buBlip>
                <a:blip r:embed="rId2"/>
              </a:buBlip>
            </a:pPr>
            <a:r>
              <a:rPr lang="en-US" altLang="en-US" smtClean="0"/>
              <a:t>Energy deposited by any form of ionizing radiation in a unit mass of material</a:t>
            </a:r>
          </a:p>
          <a:p>
            <a:pPr eaLnBrk="1" hangingPunct="1">
              <a:buClr>
                <a:schemeClr val="tx1"/>
              </a:buClr>
              <a:buFontTx/>
              <a:buBlip>
                <a:blip r:embed="rId2"/>
              </a:buBlip>
            </a:pPr>
            <a:r>
              <a:rPr lang="en-US" altLang="en-US" smtClean="0"/>
              <a:t>Roentgen Absorbed Dose (rad)</a:t>
            </a:r>
          </a:p>
          <a:p>
            <a:pPr eaLnBrk="1" hangingPunct="1">
              <a:buClr>
                <a:schemeClr val="tx1"/>
              </a:buClr>
              <a:buFontTx/>
              <a:buBlip>
                <a:blip r:embed="rId2"/>
              </a:buBlip>
            </a:pPr>
            <a:r>
              <a:rPr lang="en-US" altLang="en-US" smtClean="0"/>
              <a:t>Gray (Gy)</a:t>
            </a:r>
          </a:p>
          <a:p>
            <a:pPr eaLnBrk="1" hangingPunct="1">
              <a:buClr>
                <a:schemeClr val="tx1"/>
              </a:buClr>
              <a:buFontTx/>
              <a:buBlip>
                <a:blip r:embed="rId2"/>
              </a:buBlip>
            </a:pPr>
            <a:r>
              <a:rPr lang="en-US" altLang="en-US" smtClean="0"/>
              <a:t>1 Gy = 100 rad</a:t>
            </a:r>
          </a:p>
          <a:p>
            <a:pPr eaLnBrk="1" hangingPunct="1">
              <a:buClr>
                <a:schemeClr val="tx1"/>
              </a:buClr>
              <a:buFontTx/>
              <a:buBlip>
                <a:blip r:embed="rId2"/>
              </a:buBlip>
            </a:pPr>
            <a:r>
              <a:rPr lang="en-US" altLang="en-US" smtClean="0"/>
              <a:t>1 rad = 1 cGy = 0.01 Gy</a:t>
            </a:r>
          </a:p>
        </p:txBody>
      </p:sp>
      <p:pic>
        <p:nvPicPr>
          <p:cNvPr id="48132" name="Picture 8" descr="Sponge%20Oran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3505200"/>
            <a:ext cx="38100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1600200" y="381000"/>
            <a:ext cx="6858000" cy="1143000"/>
          </a:xfrm>
        </p:spPr>
        <p:txBody>
          <a:bodyPr/>
          <a:lstStyle/>
          <a:p>
            <a:pPr eaLnBrk="1" fontAlgn="auto" hangingPunct="1">
              <a:spcAft>
                <a:spcPts val="0"/>
              </a:spcAft>
              <a:defRPr/>
            </a:pPr>
            <a:r>
              <a:rPr lang="en-US" altLang="en-US">
                <a:solidFill>
                  <a:srgbClr val="3366CC"/>
                </a:solidFill>
              </a:rPr>
              <a:t>UNITS: Dose Equivalent</a:t>
            </a:r>
          </a:p>
        </p:txBody>
      </p:sp>
      <p:sp>
        <p:nvSpPr>
          <p:cNvPr id="49155" name="Rectangle 3"/>
          <p:cNvSpPr>
            <a:spLocks noGrp="1" noChangeArrowheads="1"/>
          </p:cNvSpPr>
          <p:nvPr>
            <p:ph idx="1"/>
          </p:nvPr>
        </p:nvSpPr>
        <p:spPr>
          <a:xfrm>
            <a:off x="228600" y="1828800"/>
            <a:ext cx="4953000" cy="4114800"/>
          </a:xfrm>
        </p:spPr>
        <p:txBody>
          <a:bodyPr/>
          <a:lstStyle/>
          <a:p>
            <a:pPr eaLnBrk="1" hangingPunct="1">
              <a:buClr>
                <a:schemeClr val="tx1"/>
              </a:buClr>
              <a:buFontTx/>
              <a:buBlip>
                <a:blip r:embed="rId2"/>
              </a:buBlip>
            </a:pPr>
            <a:r>
              <a:rPr lang="en-US" altLang="en-US" sz="2200" smtClean="0"/>
              <a:t>Scale for equating relative hazards of various types of ionization in terms of equivalent risk</a:t>
            </a:r>
          </a:p>
          <a:p>
            <a:pPr eaLnBrk="1" hangingPunct="1">
              <a:buClr>
                <a:schemeClr val="tx1"/>
              </a:buClr>
              <a:buFontTx/>
              <a:buBlip>
                <a:blip r:embed="rId2"/>
              </a:buBlip>
            </a:pPr>
            <a:r>
              <a:rPr lang="en-US" altLang="en-US" sz="2200" smtClean="0"/>
              <a:t>Damage in tissue</a:t>
            </a:r>
          </a:p>
          <a:p>
            <a:pPr eaLnBrk="1" hangingPunct="1">
              <a:buClr>
                <a:schemeClr val="tx1"/>
              </a:buClr>
              <a:buFontTx/>
              <a:buBlip>
                <a:blip r:embed="rId2"/>
              </a:buBlip>
            </a:pPr>
            <a:r>
              <a:rPr lang="en-US" altLang="en-US" smtClean="0"/>
              <a:t>Q : risk of biological injury</a:t>
            </a:r>
          </a:p>
        </p:txBody>
      </p:sp>
      <p:pic>
        <p:nvPicPr>
          <p:cNvPr id="49156" name="Picture 6"/>
          <p:cNvPicPr>
            <a:picLocks noChangeAspect="1" noChangeArrowheads="1"/>
          </p:cNvPicPr>
          <p:nvPr/>
        </p:nvPicPr>
        <p:blipFill>
          <a:blip r:embed="rId3">
            <a:lum bright="-2000"/>
            <a:extLst>
              <a:ext uri="{28A0092B-C50C-407E-A947-70E740481C1C}">
                <a14:useLocalDpi xmlns:a14="http://schemas.microsoft.com/office/drawing/2010/main" val="0"/>
              </a:ext>
            </a:extLst>
          </a:blip>
          <a:srcRect/>
          <a:stretch>
            <a:fillRect/>
          </a:stretch>
        </p:blipFill>
        <p:spPr bwMode="auto">
          <a:xfrm>
            <a:off x="1371600" y="3740150"/>
            <a:ext cx="6019800" cy="250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7" name="Rectangle 7"/>
          <p:cNvSpPr>
            <a:spLocks noChangeArrowheads="1"/>
          </p:cNvSpPr>
          <p:nvPr/>
        </p:nvSpPr>
        <p:spPr bwMode="auto">
          <a:xfrm>
            <a:off x="5334000" y="1828800"/>
            <a:ext cx="38100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20000"/>
              </a:spcBef>
              <a:buClr>
                <a:schemeClr val="tx1"/>
              </a:buClr>
              <a:buFontTx/>
              <a:buBlip>
                <a:blip r:embed="rId2"/>
              </a:buBlip>
            </a:pPr>
            <a:r>
              <a:rPr lang="en-US" altLang="en-US" sz="2200" b="0"/>
              <a:t>rem = Q * rad</a:t>
            </a:r>
          </a:p>
          <a:p>
            <a:pPr eaLnBrk="1" hangingPunct="1">
              <a:spcBef>
                <a:spcPct val="20000"/>
              </a:spcBef>
              <a:buClr>
                <a:schemeClr val="tx1"/>
              </a:buClr>
              <a:buFontTx/>
              <a:buBlip>
                <a:blip r:embed="rId2"/>
              </a:buBlip>
            </a:pPr>
            <a:r>
              <a:rPr lang="en-US" altLang="en-US" sz="2200" b="0"/>
              <a:t>rem (Roentgen Equivalent Man)</a:t>
            </a:r>
          </a:p>
          <a:p>
            <a:pPr eaLnBrk="1" hangingPunct="1">
              <a:spcBef>
                <a:spcPct val="20000"/>
              </a:spcBef>
              <a:buClr>
                <a:schemeClr val="tx1"/>
              </a:buClr>
              <a:buFontTx/>
              <a:buBlip>
                <a:blip r:embed="rId2"/>
              </a:buBlip>
            </a:pPr>
            <a:r>
              <a:rPr lang="en-US" altLang="en-US" sz="2200" b="0"/>
              <a:t>Sievert (Sv)</a:t>
            </a:r>
          </a:p>
          <a:p>
            <a:pPr eaLnBrk="1" hangingPunct="1">
              <a:spcBef>
                <a:spcPct val="20000"/>
              </a:spcBef>
              <a:buClr>
                <a:schemeClr val="tx1"/>
              </a:buClr>
              <a:buFontTx/>
              <a:buBlip>
                <a:blip r:embed="rId2"/>
              </a:buBlip>
            </a:pPr>
            <a:r>
              <a:rPr lang="en-US" altLang="en-US" sz="2200" b="0"/>
              <a:t>1 Sv = 100 rem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1828800" y="304800"/>
            <a:ext cx="6858000" cy="1143000"/>
          </a:xfrm>
        </p:spPr>
        <p:txBody>
          <a:bodyPr>
            <a:normAutofit fontScale="90000"/>
          </a:bodyPr>
          <a:lstStyle/>
          <a:p>
            <a:pPr eaLnBrk="1" fontAlgn="auto" hangingPunct="1">
              <a:spcAft>
                <a:spcPts val="0"/>
              </a:spcAft>
              <a:defRPr/>
            </a:pPr>
            <a:r>
              <a:rPr lang="en-US" altLang="en-US">
                <a:solidFill>
                  <a:srgbClr val="3366CC"/>
                </a:solidFill>
              </a:rPr>
              <a:t>What Do We Really Need to Know About Units?</a:t>
            </a:r>
          </a:p>
        </p:txBody>
      </p:sp>
      <p:sp>
        <p:nvSpPr>
          <p:cNvPr id="50179" name="Rectangle 3"/>
          <p:cNvSpPr>
            <a:spLocks noGrp="1" noChangeArrowheads="1"/>
          </p:cNvSpPr>
          <p:nvPr>
            <p:ph idx="1"/>
          </p:nvPr>
        </p:nvSpPr>
        <p:spPr>
          <a:xfrm>
            <a:off x="457200" y="2359025"/>
            <a:ext cx="8229600" cy="3767138"/>
          </a:xfrm>
        </p:spPr>
        <p:txBody>
          <a:bodyPr/>
          <a:lstStyle/>
          <a:p>
            <a:pPr eaLnBrk="1" hangingPunct="1">
              <a:buClr>
                <a:schemeClr val="tx1"/>
              </a:buClr>
              <a:buFontTx/>
              <a:buBlip>
                <a:blip r:embed="rId2"/>
              </a:buBlip>
            </a:pPr>
            <a:r>
              <a:rPr lang="en-US" altLang="en-US" smtClean="0"/>
              <a:t>1 R </a:t>
            </a:r>
            <a:r>
              <a:rPr lang="en-US" altLang="en-US" smtClean="0">
                <a:sym typeface="Symbol" panose="05050102010706020507" pitchFamily="18" charset="2"/>
              </a:rPr>
              <a:t></a:t>
            </a:r>
            <a:r>
              <a:rPr lang="en-US" altLang="en-US" smtClean="0"/>
              <a:t> 1 rad = 1 rem</a:t>
            </a:r>
          </a:p>
          <a:p>
            <a:pPr lvl="2" eaLnBrk="1" hangingPunct="1">
              <a:buFontTx/>
              <a:buNone/>
            </a:pPr>
            <a:r>
              <a:rPr lang="en-US" altLang="en-US" sz="2800" smtClean="0"/>
              <a:t>-For gammas &amp; betas</a:t>
            </a:r>
          </a:p>
          <a:p>
            <a:pPr lvl="2" eaLnBrk="1" hangingPunct="1">
              <a:buFontTx/>
              <a:buNone/>
            </a:pPr>
            <a:endParaRPr lang="en-US" altLang="en-US" sz="2800" smtClean="0"/>
          </a:p>
          <a:p>
            <a:pPr eaLnBrk="1" hangingPunct="1">
              <a:buClr>
                <a:schemeClr val="tx1"/>
              </a:buClr>
              <a:buFontTx/>
              <a:buBlip>
                <a:blip r:embed="rId2"/>
              </a:buBlip>
            </a:pPr>
            <a:r>
              <a:rPr lang="en-US" altLang="en-US" smtClean="0"/>
              <a:t>1 rad </a:t>
            </a:r>
            <a:r>
              <a:rPr lang="en-US" altLang="en-US" smtClean="0">
                <a:sym typeface="Symbol" panose="05050102010706020507" pitchFamily="18" charset="2"/>
              </a:rPr>
              <a:t> 1 rem</a:t>
            </a:r>
          </a:p>
          <a:p>
            <a:pPr lvl="2" eaLnBrk="1" hangingPunct="1">
              <a:buFontTx/>
              <a:buNone/>
            </a:pPr>
            <a:r>
              <a:rPr lang="en-US" altLang="en-US" sz="2800" smtClean="0"/>
              <a:t>-For alphas, neutrons &amp; protons</a:t>
            </a:r>
          </a:p>
          <a:p>
            <a:pPr lvl="2" eaLnBrk="1" hangingPunct="1">
              <a:buFontTx/>
              <a:buNone/>
            </a:pPr>
            <a:r>
              <a:rPr lang="en-US" altLang="en-US" sz="2800" smtClean="0"/>
              <a:t>-1 rem = 1 rad * Q</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219200" y="228600"/>
            <a:ext cx="6477000" cy="1143000"/>
          </a:xfrm>
        </p:spPr>
        <p:txBody>
          <a:bodyPr/>
          <a:lstStyle/>
          <a:p>
            <a:pPr eaLnBrk="1" fontAlgn="auto" hangingPunct="1">
              <a:spcAft>
                <a:spcPts val="0"/>
              </a:spcAft>
              <a:defRPr/>
            </a:pPr>
            <a:r>
              <a:rPr lang="en-US" altLang="en-US">
                <a:solidFill>
                  <a:schemeClr val="tx1">
                    <a:lumMod val="75000"/>
                    <a:lumOff val="25000"/>
                  </a:schemeClr>
                </a:solidFill>
              </a:rPr>
              <a:t>Why Limits?</a:t>
            </a:r>
          </a:p>
        </p:txBody>
      </p:sp>
      <p:sp>
        <p:nvSpPr>
          <p:cNvPr id="227332" name="Rectangle 4"/>
          <p:cNvSpPr>
            <a:spLocks noGrp="1" noChangeArrowheads="1"/>
          </p:cNvSpPr>
          <p:nvPr>
            <p:ph sz="half" idx="2"/>
          </p:nvPr>
        </p:nvSpPr>
        <p:spPr>
          <a:xfrm>
            <a:off x="457200" y="2362200"/>
            <a:ext cx="8686800" cy="4114800"/>
          </a:xfrm>
        </p:spPr>
        <p:txBody>
          <a:bodyPr rtlCol="0">
            <a:normAutofit lnSpcReduction="10000"/>
          </a:bodyPr>
          <a:lstStyle/>
          <a:p>
            <a:pPr marL="91440" indent="-91440" eaLnBrk="1" fontAlgn="auto" hangingPunct="1">
              <a:defRPr/>
            </a:pPr>
            <a:r>
              <a:rPr lang="en-US" altLang="en-US" sz="2800">
                <a:solidFill>
                  <a:schemeClr val="tx1">
                    <a:lumMod val="75000"/>
                    <a:lumOff val="25000"/>
                  </a:schemeClr>
                </a:solidFill>
              </a:rPr>
              <a:t>Non-stochastic Effects (Acute)</a:t>
            </a:r>
          </a:p>
          <a:p>
            <a:pPr marL="384048" lvl="1" indent="-182880" eaLnBrk="1" fontAlgn="auto" hangingPunct="1">
              <a:defRPr/>
            </a:pPr>
            <a:r>
              <a:rPr lang="en-US" altLang="en-US" sz="2400">
                <a:solidFill>
                  <a:schemeClr val="tx1">
                    <a:lumMod val="75000"/>
                    <a:lumOff val="25000"/>
                  </a:schemeClr>
                </a:solidFill>
              </a:rPr>
              <a:t>Eliminate Ability to Occur</a:t>
            </a:r>
          </a:p>
          <a:p>
            <a:pPr marL="384048" lvl="1" indent="-182880" eaLnBrk="1" fontAlgn="auto" hangingPunct="1">
              <a:defRPr/>
            </a:pPr>
            <a:r>
              <a:rPr lang="en-US" altLang="en-US" sz="2400">
                <a:solidFill>
                  <a:schemeClr val="tx1">
                    <a:lumMod val="75000"/>
                    <a:lumOff val="25000"/>
                  </a:schemeClr>
                </a:solidFill>
              </a:rPr>
              <a:t>Example: Skin Reddening</a:t>
            </a:r>
          </a:p>
          <a:p>
            <a:pPr marL="91440" indent="-91440" eaLnBrk="1" fontAlgn="auto" hangingPunct="1">
              <a:defRPr/>
            </a:pPr>
            <a:r>
              <a:rPr lang="en-US" altLang="en-US" sz="2800">
                <a:solidFill>
                  <a:schemeClr val="tx1">
                    <a:lumMod val="75000"/>
                    <a:lumOff val="25000"/>
                  </a:schemeClr>
                </a:solidFill>
              </a:rPr>
              <a:t>Stochastic Effects (Chronic)</a:t>
            </a:r>
          </a:p>
          <a:p>
            <a:pPr marL="384048" lvl="1" indent="-182880" eaLnBrk="1" fontAlgn="auto" hangingPunct="1">
              <a:defRPr/>
            </a:pPr>
            <a:r>
              <a:rPr lang="en-US" altLang="en-US" sz="2400">
                <a:solidFill>
                  <a:schemeClr val="tx1">
                    <a:lumMod val="75000"/>
                    <a:lumOff val="25000"/>
                  </a:schemeClr>
                </a:solidFill>
              </a:rPr>
              <a:t>Reduce Probability of Occurrence to Same Level as Other Occupations</a:t>
            </a:r>
          </a:p>
          <a:p>
            <a:pPr marL="384048" lvl="1" indent="-182880" eaLnBrk="1" fontAlgn="auto" hangingPunct="1">
              <a:defRPr/>
            </a:pPr>
            <a:r>
              <a:rPr lang="en-US" altLang="en-US" sz="2400">
                <a:solidFill>
                  <a:schemeClr val="tx1">
                    <a:lumMod val="75000"/>
                    <a:lumOff val="25000"/>
                  </a:schemeClr>
                </a:solidFill>
              </a:rPr>
              <a:t>Example:  Leukemia</a:t>
            </a:r>
          </a:p>
          <a:p>
            <a:pPr marL="91440" indent="-91440" eaLnBrk="1" fontAlgn="auto" hangingPunct="1">
              <a:defRPr/>
            </a:pPr>
            <a:r>
              <a:rPr lang="en-US" altLang="en-US" sz="2800">
                <a:solidFill>
                  <a:schemeClr val="tx1">
                    <a:lumMod val="75000"/>
                    <a:lumOff val="25000"/>
                  </a:schemeClr>
                </a:solidFill>
              </a:rPr>
              <a:t>ALARA Principal</a:t>
            </a:r>
          </a:p>
          <a:p>
            <a:pPr marL="91440" indent="-91440" eaLnBrk="1" fontAlgn="auto" hangingPunct="1">
              <a:defRPr/>
            </a:pPr>
            <a:r>
              <a:rPr lang="en-US" altLang="en-US" sz="2800">
                <a:solidFill>
                  <a:schemeClr val="tx1">
                    <a:lumMod val="75000"/>
                    <a:lumOff val="25000"/>
                  </a:schemeClr>
                </a:solidFill>
              </a:rPr>
              <a:t>Established from Accident Data</a:t>
            </a:r>
          </a:p>
          <a:p>
            <a:pPr marL="91440" indent="-91440" eaLnBrk="1" fontAlgn="auto" hangingPunct="1">
              <a:defRPr/>
            </a:pPr>
            <a:endParaRPr lang="en-US" altLang="en-US">
              <a:solidFill>
                <a:schemeClr val="tx1">
                  <a:lumMod val="75000"/>
                  <a:lumOff val="25000"/>
                </a:schemeClr>
              </a:solidFill>
            </a:endParaRPr>
          </a:p>
        </p:txBody>
      </p:sp>
      <p:pic>
        <p:nvPicPr>
          <p:cNvPr id="51204" name="Picture 8" descr="confused%5B2%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762000"/>
            <a:ext cx="19875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1371600" y="274638"/>
            <a:ext cx="6629400" cy="1143000"/>
          </a:xfrm>
        </p:spPr>
        <p:txBody>
          <a:bodyPr/>
          <a:lstStyle/>
          <a:p>
            <a:pPr eaLnBrk="1" fontAlgn="auto" hangingPunct="1">
              <a:spcAft>
                <a:spcPts val="0"/>
              </a:spcAft>
              <a:defRPr/>
            </a:pPr>
            <a:r>
              <a:rPr lang="en-US" altLang="en-US">
                <a:solidFill>
                  <a:schemeClr val="tx1">
                    <a:lumMod val="75000"/>
                    <a:lumOff val="25000"/>
                  </a:schemeClr>
                </a:solidFill>
              </a:rPr>
              <a:t>Whole Body Dose</a:t>
            </a:r>
          </a:p>
        </p:txBody>
      </p:sp>
      <p:sp>
        <p:nvSpPr>
          <p:cNvPr id="52227" name="Rectangle 3"/>
          <p:cNvSpPr>
            <a:spLocks noGrp="1" noChangeArrowheads="1"/>
          </p:cNvSpPr>
          <p:nvPr>
            <p:ph idx="1"/>
          </p:nvPr>
        </p:nvSpPr>
        <p:spPr>
          <a:xfrm>
            <a:off x="304800" y="1981200"/>
            <a:ext cx="8534400" cy="4525963"/>
          </a:xfrm>
        </p:spPr>
        <p:txBody>
          <a:bodyPr/>
          <a:lstStyle/>
          <a:p>
            <a:pPr eaLnBrk="1" hangingPunct="1"/>
            <a:r>
              <a:rPr lang="en-US" altLang="en-US" smtClean="0"/>
              <a:t>Total Effective Dose Equivalent (TEDE)</a:t>
            </a:r>
          </a:p>
          <a:p>
            <a:pPr eaLnBrk="1" hangingPunct="1"/>
            <a:r>
              <a:rPr lang="en-US" altLang="en-US" smtClean="0"/>
              <a:t>TEDE = Internal + External</a:t>
            </a:r>
          </a:p>
          <a:p>
            <a:pPr eaLnBrk="1" hangingPunct="1"/>
            <a:r>
              <a:rPr lang="en-US" altLang="en-US" smtClean="0"/>
              <a:t>Assume Internal Contribution Zero</a:t>
            </a:r>
          </a:p>
          <a:p>
            <a:pPr lvl="2" eaLnBrk="1" hangingPunct="1"/>
            <a:r>
              <a:rPr lang="en-US" altLang="en-US" sz="2800" smtClean="0">
                <a:sym typeface="Monotype Sorts" pitchFamily="2" charset="2"/>
              </a:rPr>
              <a:t>Unless Ingestion, Absorption or Inhalation Suspected</a:t>
            </a:r>
          </a:p>
          <a:p>
            <a:pPr eaLnBrk="1" hangingPunct="1"/>
            <a:r>
              <a:rPr lang="en-US" altLang="en-US" smtClean="0">
                <a:sym typeface="Monotype Sorts" pitchFamily="2" charset="2"/>
              </a:rPr>
              <a:t>Limit = 5 rem / yr</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762000" y="457200"/>
            <a:ext cx="7315200" cy="1143000"/>
          </a:xfrm>
        </p:spPr>
        <p:txBody>
          <a:bodyPr/>
          <a:lstStyle/>
          <a:p>
            <a:pPr eaLnBrk="1" fontAlgn="auto" hangingPunct="1">
              <a:spcAft>
                <a:spcPts val="0"/>
              </a:spcAft>
              <a:defRPr/>
            </a:pPr>
            <a:r>
              <a:rPr lang="en-US" altLang="en-US">
                <a:solidFill>
                  <a:schemeClr val="tx1"/>
                </a:solidFill>
              </a:rPr>
              <a:t>Declared Pregnancy</a:t>
            </a:r>
          </a:p>
        </p:txBody>
      </p:sp>
      <p:sp>
        <p:nvSpPr>
          <p:cNvPr id="53251" name="Rectangle 3"/>
          <p:cNvSpPr>
            <a:spLocks noGrp="1" noChangeArrowheads="1"/>
          </p:cNvSpPr>
          <p:nvPr>
            <p:ph idx="1"/>
          </p:nvPr>
        </p:nvSpPr>
        <p:spPr>
          <a:xfrm>
            <a:off x="609600" y="1828800"/>
            <a:ext cx="8229600" cy="4724400"/>
          </a:xfrm>
        </p:spPr>
        <p:txBody>
          <a:bodyPr/>
          <a:lstStyle/>
          <a:p>
            <a:pPr eaLnBrk="1" hangingPunct="1"/>
            <a:r>
              <a:rPr lang="en-US" altLang="en-US" smtClean="0"/>
              <a:t>Up to Individual to Declare</a:t>
            </a:r>
          </a:p>
          <a:p>
            <a:pPr lvl="1" eaLnBrk="1" hangingPunct="1"/>
            <a:r>
              <a:rPr lang="en-US" altLang="en-US" smtClean="0"/>
              <a:t> If decides to declare, consult with Radiation Safety and implement procedures</a:t>
            </a:r>
          </a:p>
          <a:p>
            <a:pPr lvl="2" eaLnBrk="1" hangingPunct="1"/>
            <a:r>
              <a:rPr lang="en-US" altLang="en-US" smtClean="0"/>
              <a:t>Involves discussion of the individual’s exposures, work setting and opportunities to minimize radiation level such as with time. Distance and shielding</a:t>
            </a:r>
          </a:p>
          <a:p>
            <a:pPr eaLnBrk="1" hangingPunct="1"/>
            <a:r>
              <a:rPr lang="en-US" altLang="en-US" smtClean="0"/>
              <a:t>Legally can’t force someone to declare</a:t>
            </a:r>
          </a:p>
          <a:p>
            <a:pPr lvl="1" eaLnBrk="1" hangingPunct="1"/>
            <a:r>
              <a:rPr lang="en-US" altLang="en-US" smtClean="0"/>
              <a:t>In rare cases, declaration may change job duties</a:t>
            </a:r>
          </a:p>
          <a:p>
            <a:pPr eaLnBrk="1" hangingPunct="1"/>
            <a:r>
              <a:rPr lang="en-US" altLang="en-US" smtClean="0"/>
              <a:t>Limits</a:t>
            </a:r>
          </a:p>
          <a:p>
            <a:pPr lvl="1" eaLnBrk="1" hangingPunct="1"/>
            <a:r>
              <a:rPr lang="en-US" altLang="en-US" smtClean="0"/>
              <a:t>Exposure </a:t>
            </a:r>
            <a:r>
              <a:rPr lang="en-US" altLang="en-US" i="1" smtClean="0"/>
              <a:t>should not</a:t>
            </a:r>
            <a:r>
              <a:rPr lang="en-US" altLang="en-US" smtClean="0"/>
              <a:t> exceed 0.05 rem/month</a:t>
            </a:r>
          </a:p>
          <a:p>
            <a:pPr lvl="1" eaLnBrk="1" hangingPunct="1"/>
            <a:r>
              <a:rPr lang="en-US" altLang="en-US" smtClean="0"/>
              <a:t>Exposure </a:t>
            </a:r>
            <a:r>
              <a:rPr lang="en-US" altLang="en-US" i="1" smtClean="0"/>
              <a:t>shall not</a:t>
            </a:r>
            <a:r>
              <a:rPr lang="en-US" altLang="en-US" smtClean="0"/>
              <a:t> exceed 0.5 rem/gestation period</a:t>
            </a:r>
          </a:p>
        </p:txBody>
      </p:sp>
      <p:pic>
        <p:nvPicPr>
          <p:cNvPr id="53252" name="Picture 6" descr="Image result for cute bab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9463" y="4419600"/>
            <a:ext cx="29797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57200" y="304800"/>
            <a:ext cx="8229600" cy="1112838"/>
          </a:xfrm>
        </p:spPr>
        <p:txBody>
          <a:bodyPr/>
          <a:lstStyle/>
          <a:p>
            <a:pPr eaLnBrk="1" fontAlgn="auto" hangingPunct="1">
              <a:spcAft>
                <a:spcPts val="0"/>
              </a:spcAft>
              <a:defRPr/>
            </a:pPr>
            <a:r>
              <a:rPr lang="en-US" altLang="en-US" dirty="0" err="1" smtClean="0">
                <a:solidFill>
                  <a:schemeClr val="tx1">
                    <a:lumMod val="75000"/>
                    <a:lumOff val="25000"/>
                  </a:schemeClr>
                </a:solidFill>
                <a:latin typeface="Bahnschrift" panose="020B0502040204020203" pitchFamily="34" charset="0"/>
              </a:rPr>
              <a:t>UTHealth</a:t>
            </a:r>
            <a:r>
              <a:rPr lang="en-US" altLang="en-US" dirty="0" smtClean="0">
                <a:solidFill>
                  <a:schemeClr val="tx1">
                    <a:lumMod val="75000"/>
                    <a:lumOff val="25000"/>
                  </a:schemeClr>
                </a:solidFill>
                <a:latin typeface="Bahnschrift" panose="020B0502040204020203" pitchFamily="34" charset="0"/>
              </a:rPr>
              <a:t> SHERM </a:t>
            </a:r>
            <a:r>
              <a:rPr lang="en-US" altLang="en-US" dirty="0">
                <a:solidFill>
                  <a:schemeClr val="tx1">
                    <a:lumMod val="75000"/>
                    <a:lumOff val="25000"/>
                  </a:schemeClr>
                </a:solidFill>
                <a:latin typeface="Bahnschrift" panose="020B0502040204020203" pitchFamily="34" charset="0"/>
              </a:rPr>
              <a:t>Mission</a:t>
            </a:r>
          </a:p>
        </p:txBody>
      </p:sp>
      <p:sp>
        <p:nvSpPr>
          <p:cNvPr id="249859" name="Rectangle 3"/>
          <p:cNvSpPr>
            <a:spLocks noGrp="1" noChangeArrowheads="1"/>
          </p:cNvSpPr>
          <p:nvPr>
            <p:ph idx="1"/>
          </p:nvPr>
        </p:nvSpPr>
        <p:spPr/>
        <p:txBody>
          <a:bodyPr rtlCol="0">
            <a:normAutofit/>
          </a:bodyPr>
          <a:lstStyle/>
          <a:p>
            <a:pPr marL="0" indent="0" eaLnBrk="1" fontAlgn="auto" hangingPunct="1">
              <a:buFont typeface="Calibri" panose="020F0502020204030204" pitchFamily="34" charset="0"/>
              <a:buNone/>
              <a:defRPr/>
            </a:pPr>
            <a:r>
              <a:rPr lang="en-US" dirty="0" smtClean="0">
                <a:solidFill>
                  <a:schemeClr val="tx1">
                    <a:lumMod val="75000"/>
                    <a:lumOff val="25000"/>
                  </a:schemeClr>
                </a:solidFill>
              </a:rPr>
              <a:t>Safety</a:t>
            </a:r>
            <a:r>
              <a:rPr lang="en-US" dirty="0">
                <a:solidFill>
                  <a:schemeClr val="tx1">
                    <a:lumMod val="75000"/>
                    <a:lumOff val="25000"/>
                  </a:schemeClr>
                </a:solidFill>
              </a:rPr>
              <a:t>, Health, Environment &amp; Risk Management’s (SHERM) mission is to work in conjunction with the </a:t>
            </a:r>
            <a:r>
              <a:rPr lang="en-US" dirty="0" err="1">
                <a:solidFill>
                  <a:schemeClr val="tx1">
                    <a:lumMod val="75000"/>
                    <a:lumOff val="25000"/>
                  </a:schemeClr>
                </a:solidFill>
              </a:rPr>
              <a:t>UTHealth</a:t>
            </a:r>
            <a:r>
              <a:rPr lang="en-US" dirty="0">
                <a:solidFill>
                  <a:schemeClr val="tx1">
                    <a:lumMod val="75000"/>
                    <a:lumOff val="25000"/>
                  </a:schemeClr>
                </a:solidFill>
              </a:rPr>
              <a:t> community to ensure that education, research, and health care service activities take place in conditions that are optimally safe and healthy for all students, faculty, staff, visitors, surrounding community and the general public.</a:t>
            </a:r>
          </a:p>
          <a:p>
            <a:pPr marL="0" indent="0" eaLnBrk="1" fontAlgn="auto" hangingPunct="1">
              <a:buFont typeface="Calibri" panose="020F0502020204030204" pitchFamily="34" charset="0"/>
              <a:buNone/>
              <a:defRPr/>
            </a:pPr>
            <a:endParaRPr lang="en-US" dirty="0">
              <a:solidFill>
                <a:schemeClr val="tx1">
                  <a:lumMod val="75000"/>
                  <a:lumOff val="25000"/>
                </a:schemeClr>
              </a:solidFill>
            </a:endParaRPr>
          </a:p>
          <a:p>
            <a:pPr marL="0" indent="0" eaLnBrk="1" fontAlgn="auto" hangingPunct="1">
              <a:buFont typeface="Calibri" panose="020F0502020204030204" pitchFamily="34" charset="0"/>
              <a:buNone/>
              <a:defRPr/>
            </a:pPr>
            <a:r>
              <a:rPr lang="en-US" dirty="0">
                <a:solidFill>
                  <a:schemeClr val="tx1">
                    <a:lumMod val="75000"/>
                    <a:lumOff val="25000"/>
                  </a:schemeClr>
                </a:solidFill>
              </a:rPr>
              <a:t>Put simply, we exist to help people go home as healthy and safe as they arrived.</a:t>
            </a:r>
          </a:p>
          <a:p>
            <a:pPr marL="91440" indent="-91440" eaLnBrk="1" fontAlgn="auto" hangingPunct="1">
              <a:buFontTx/>
              <a:buNone/>
              <a:defRPr/>
            </a:pPr>
            <a:endParaRPr lang="en-US" altLang="en-US"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838200" y="381000"/>
            <a:ext cx="8305800" cy="1143000"/>
          </a:xfrm>
        </p:spPr>
        <p:txBody>
          <a:bodyPr/>
          <a:lstStyle/>
          <a:p>
            <a:pPr eaLnBrk="1" fontAlgn="auto" hangingPunct="1">
              <a:spcAft>
                <a:spcPts val="0"/>
              </a:spcAft>
              <a:defRPr/>
            </a:pPr>
            <a:r>
              <a:rPr lang="en-US" altLang="en-US">
                <a:solidFill>
                  <a:schemeClr val="tx1">
                    <a:lumMod val="75000"/>
                    <a:lumOff val="25000"/>
                  </a:schemeClr>
                </a:solidFill>
              </a:rPr>
              <a:t>Annual Exposure Limits</a:t>
            </a:r>
          </a:p>
        </p:txBody>
      </p:sp>
      <p:graphicFrame>
        <p:nvGraphicFramePr>
          <p:cNvPr id="226344" name="Group 40"/>
          <p:cNvGraphicFramePr>
            <a:graphicFrameLocks noGrp="1"/>
          </p:cNvGraphicFramePr>
          <p:nvPr>
            <p:ph type="tbl" idx="1"/>
          </p:nvPr>
        </p:nvGraphicFramePr>
        <p:xfrm>
          <a:off x="228600" y="1981200"/>
          <a:ext cx="4495800" cy="3733800"/>
        </p:xfrm>
        <a:graphic>
          <a:graphicData uri="http://schemas.openxmlformats.org/drawingml/2006/table">
            <a:tbl>
              <a:tblPr/>
              <a:tblGrid>
                <a:gridCol w="2362200">
                  <a:extLst>
                    <a:ext uri="{9D8B030D-6E8A-4147-A177-3AD203B41FA5}">
                      <a16:colId xmlns:a16="http://schemas.microsoft.com/office/drawing/2014/main" val="1254164778"/>
                    </a:ext>
                  </a:extLst>
                </a:gridCol>
                <a:gridCol w="914400">
                  <a:extLst>
                    <a:ext uri="{9D8B030D-6E8A-4147-A177-3AD203B41FA5}">
                      <a16:colId xmlns:a16="http://schemas.microsoft.com/office/drawing/2014/main" val="3026774755"/>
                    </a:ext>
                  </a:extLst>
                </a:gridCol>
                <a:gridCol w="1219200">
                  <a:extLst>
                    <a:ext uri="{9D8B030D-6E8A-4147-A177-3AD203B41FA5}">
                      <a16:colId xmlns:a16="http://schemas.microsoft.com/office/drawing/2014/main" val="97078656"/>
                    </a:ext>
                  </a:extLst>
                </a:gridCol>
              </a:tblGrid>
              <a:tr h="7239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rem</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mrem</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222289772"/>
                  </a:ext>
                </a:extLst>
              </a:tr>
              <a:tr h="5207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Whole-Body</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44463533"/>
                  </a:ext>
                </a:extLst>
              </a:tr>
              <a:tr h="723900">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Eye</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15</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15,000</a:t>
                      </a:r>
                      <a:br>
                        <a:rPr kumimoji="0" lang="en-US"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br>
                      <a:r>
                        <a:rPr kumimoji="0" lang="en-US" altLang="en-US"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May change to 5000 in near future</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42468379"/>
                  </a:ext>
                </a:extLst>
              </a:tr>
              <a:tr h="72231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Shallow</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50,000</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142391538"/>
                  </a:ext>
                </a:extLst>
              </a:tr>
              <a:tr h="104298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Minors &amp; Declared Pregnant Workers*</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10 %</a:t>
                      </a:r>
                      <a:endParaRPr kumimoji="0" lang="en-US" altLang="en-US" sz="1800" b="0" i="0" u="none" strike="noStrike" cap="none" normalizeH="0" baseline="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10 %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49847865"/>
                  </a:ext>
                </a:extLst>
              </a:tr>
            </a:tbl>
          </a:graphicData>
        </a:graphic>
      </p:graphicFrame>
      <p:sp>
        <p:nvSpPr>
          <p:cNvPr id="54301" name="Text Box 3"/>
          <p:cNvSpPr txBox="1">
            <a:spLocks noChangeArrowheads="1"/>
          </p:cNvSpPr>
          <p:nvPr/>
        </p:nvSpPr>
        <p:spPr bwMode="auto">
          <a:xfrm>
            <a:off x="1660525" y="5792788"/>
            <a:ext cx="6430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en-US" sz="2400" b="0">
                <a:latin typeface="Times New Roman" panose="02020603050405020304" pitchFamily="18" charset="0"/>
              </a:rPr>
              <a:t>General Public Limit 	= 2 mrem / hr or 0.1 rem / yr</a:t>
            </a:r>
          </a:p>
        </p:txBody>
      </p:sp>
      <p:pic>
        <p:nvPicPr>
          <p:cNvPr id="54302" name="Picture 30" descr="dose limits - pictu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2057400"/>
            <a:ext cx="4038600" cy="3581400"/>
          </a:xfrm>
          <a:prstGeom prst="rect">
            <a:avLst/>
          </a:prstGeom>
          <a:solidFill>
            <a:srgbClr val="FFFFFF"/>
          </a:solid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rPr>
              <a:t>Who Needs Dosimetry?</a:t>
            </a:r>
          </a:p>
        </p:txBody>
      </p:sp>
      <p:sp>
        <p:nvSpPr>
          <p:cNvPr id="55299" name="Rectangle 3"/>
          <p:cNvSpPr>
            <a:spLocks noGrp="1" noChangeArrowheads="1"/>
          </p:cNvSpPr>
          <p:nvPr>
            <p:ph idx="1"/>
          </p:nvPr>
        </p:nvSpPr>
        <p:spPr>
          <a:xfrm>
            <a:off x="457200" y="1752600"/>
            <a:ext cx="8229600" cy="3687763"/>
          </a:xfrm>
        </p:spPr>
        <p:txBody>
          <a:bodyPr/>
          <a:lstStyle/>
          <a:p>
            <a:pPr eaLnBrk="1" hangingPunct="1"/>
            <a:r>
              <a:rPr lang="en-US" altLang="en-US" sz="2800" smtClean="0"/>
              <a:t>Those “likely” to exceed 10% of their annual limit are required</a:t>
            </a:r>
          </a:p>
          <a:p>
            <a:pPr eaLnBrk="1" hangingPunct="1"/>
            <a:r>
              <a:rPr lang="en-US" altLang="en-US" sz="2800" smtClean="0"/>
              <a:t>Those who would like a badge</a:t>
            </a:r>
          </a:p>
          <a:p>
            <a:pPr eaLnBrk="1" hangingPunct="1"/>
            <a:r>
              <a:rPr lang="en-US" altLang="en-US" sz="2800" smtClean="0"/>
              <a:t>Minors &amp; Declared Pregnant Workers*</a:t>
            </a:r>
          </a:p>
        </p:txBody>
      </p:sp>
      <p:pic>
        <p:nvPicPr>
          <p:cNvPr id="55300" name="Picture 4" descr="TLD Ring from Landau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350" y="3962400"/>
            <a:ext cx="1852613" cy="121285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5" descr="luxel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138" y="3962400"/>
            <a:ext cx="23336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Film_Bad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075" y="3962400"/>
            <a:ext cx="21971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descr="film_bad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962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505200" y="1371600"/>
            <a:ext cx="765175" cy="5486400"/>
          </a:xfrm>
          <a:prstGeom prst="rect">
            <a:avLst/>
          </a:prstGeom>
          <a:noFill/>
          <a:ln>
            <a:noFill/>
          </a:ln>
          <a:effectLst/>
          <a:extLst>
            <a:ext uri="{909E8E84-426E-40DD-AFC4-6F175D3DCCD1}">
              <a14:hiddenFill xmlns:a14="http://schemas.microsoft.com/office/drawing/2010/main">
                <a:solidFill>
                  <a:schemeClr val="bg1">
                    <a:alpha val="0"/>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6915" name="Rectangle 3"/>
          <p:cNvSpPr>
            <a:spLocks noGrp="1" noChangeArrowheads="1"/>
          </p:cNvSpPr>
          <p:nvPr>
            <p:ph type="title" idx="4294967295"/>
          </p:nvPr>
        </p:nvSpPr>
        <p:spPr>
          <a:xfrm>
            <a:off x="0" y="0"/>
            <a:ext cx="9144000" cy="609600"/>
          </a:xfrm>
        </p:spPr>
        <p:txBody>
          <a:bodyPr/>
          <a:lstStyle/>
          <a:p>
            <a:pPr eaLnBrk="1" fontAlgn="auto" hangingPunct="1">
              <a:spcAft>
                <a:spcPts val="0"/>
              </a:spcAft>
              <a:defRPr/>
            </a:pPr>
            <a:r>
              <a:rPr lang="en-US" altLang="en-US" sz="2000">
                <a:solidFill>
                  <a:schemeClr val="tx1">
                    <a:lumMod val="75000"/>
                    <a:lumOff val="25000"/>
                  </a:schemeClr>
                </a:solidFill>
                <a:effectLst>
                  <a:outerShdw blurRad="38100" dist="38100" dir="2700000" algn="tl">
                    <a:srgbClr val="C0C0C0"/>
                  </a:outerShdw>
                </a:effectLst>
              </a:rPr>
              <a:t>Comparison of Administrative, Regulatory and Biological Effect Doses</a:t>
            </a:r>
          </a:p>
        </p:txBody>
      </p:sp>
      <p:sp>
        <p:nvSpPr>
          <p:cNvPr id="56324" name="AutoShape 4"/>
          <p:cNvSpPr>
            <a:spLocks noChangeArrowheads="1"/>
          </p:cNvSpPr>
          <p:nvPr/>
        </p:nvSpPr>
        <p:spPr bwMode="auto">
          <a:xfrm>
            <a:off x="4114800" y="1119188"/>
            <a:ext cx="914400" cy="5738812"/>
          </a:xfrm>
          <a:prstGeom prst="upArrow">
            <a:avLst>
              <a:gd name="adj1" fmla="val 65000"/>
              <a:gd name="adj2" fmla="val 33995"/>
            </a:avLst>
          </a:prstGeom>
          <a:gradFill rotWithShape="1">
            <a:gsLst>
              <a:gs pos="0">
                <a:srgbClr val="CC3300"/>
              </a:gs>
              <a:gs pos="100000">
                <a:srgbClr val="0066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56325" name="AutoShape 5"/>
          <p:cNvSpPr>
            <a:spLocks/>
          </p:cNvSpPr>
          <p:nvPr/>
        </p:nvSpPr>
        <p:spPr bwMode="auto">
          <a:xfrm>
            <a:off x="6299200" y="1616075"/>
            <a:ext cx="2047875" cy="506413"/>
          </a:xfrm>
          <a:prstGeom prst="borderCallout1">
            <a:avLst>
              <a:gd name="adj1" fmla="val 22569"/>
              <a:gd name="adj2" fmla="val -3722"/>
              <a:gd name="adj3" fmla="val 188088"/>
              <a:gd name="adj4" fmla="val -70620"/>
            </a:avLst>
          </a:prstGeom>
          <a:solidFill>
            <a:srgbClr val="FFCC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a:t>100% of People Die, CNS Syndrome</a:t>
            </a:r>
          </a:p>
        </p:txBody>
      </p:sp>
      <p:sp>
        <p:nvSpPr>
          <p:cNvPr id="166918" name="AutoShape 6"/>
          <p:cNvSpPr>
            <a:spLocks/>
          </p:cNvSpPr>
          <p:nvPr/>
        </p:nvSpPr>
        <p:spPr bwMode="auto">
          <a:xfrm>
            <a:off x="180975" y="3435350"/>
            <a:ext cx="1819275" cy="342900"/>
          </a:xfrm>
          <a:prstGeom prst="borderCallout1">
            <a:avLst>
              <a:gd name="adj1" fmla="val 33333"/>
              <a:gd name="adj2" fmla="val 104190"/>
              <a:gd name="adj3" fmla="val -40278"/>
              <a:gd name="adj4" fmla="val 224782"/>
            </a:avLst>
          </a:prstGeom>
          <a:solidFill>
            <a:srgbClr val="3333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en-US" altLang="en-US" sz="1400" b="0" dirty="0">
                <a:solidFill>
                  <a:srgbClr val="FFFF00"/>
                </a:solidFill>
                <a:effectLst>
                  <a:outerShdw blurRad="38100" dist="38100" dir="2700000" algn="tl">
                    <a:srgbClr val="000000"/>
                  </a:outerShdw>
                </a:effectLst>
              </a:rPr>
              <a:t>Permanent Infertility</a:t>
            </a:r>
          </a:p>
        </p:txBody>
      </p:sp>
      <p:sp>
        <p:nvSpPr>
          <p:cNvPr id="56327" name="AutoShape 7"/>
          <p:cNvSpPr>
            <a:spLocks/>
          </p:cNvSpPr>
          <p:nvPr/>
        </p:nvSpPr>
        <p:spPr bwMode="auto">
          <a:xfrm>
            <a:off x="5338763" y="4884738"/>
            <a:ext cx="3629025" cy="304800"/>
          </a:xfrm>
          <a:prstGeom prst="borderCallout1">
            <a:avLst>
              <a:gd name="adj1" fmla="val 37500"/>
              <a:gd name="adj2" fmla="val -2102"/>
              <a:gd name="adj3" fmla="val 37500"/>
              <a:gd name="adj4" fmla="val -13037"/>
            </a:avLst>
          </a:prstGeom>
          <a:solidFill>
            <a:srgbClr val="FFCC99"/>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a:t>Whole Body Regulatory Limit (5 rem/yr)</a:t>
            </a:r>
          </a:p>
        </p:txBody>
      </p:sp>
      <p:sp>
        <p:nvSpPr>
          <p:cNvPr id="166920" name="AutoShape 8"/>
          <p:cNvSpPr>
            <a:spLocks/>
          </p:cNvSpPr>
          <p:nvPr/>
        </p:nvSpPr>
        <p:spPr bwMode="auto">
          <a:xfrm>
            <a:off x="373063" y="4738688"/>
            <a:ext cx="2881312" cy="342900"/>
          </a:xfrm>
          <a:prstGeom prst="borderCallout1">
            <a:avLst>
              <a:gd name="adj1" fmla="val 33333"/>
              <a:gd name="adj2" fmla="val 102644"/>
              <a:gd name="adj3" fmla="val -137963"/>
              <a:gd name="adj4" fmla="val 135264"/>
            </a:avLst>
          </a:prstGeom>
          <a:solidFill>
            <a:srgbClr val="333399"/>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en-US" altLang="en-US" sz="1400" b="0" dirty="0">
                <a:solidFill>
                  <a:srgbClr val="FFFF00"/>
                </a:solidFill>
                <a:effectLst>
                  <a:outerShdw blurRad="38100" dist="38100" dir="2700000" algn="tl">
                    <a:srgbClr val="000000"/>
                  </a:outerShdw>
                </a:effectLst>
              </a:rPr>
              <a:t>Eye Regulatory Limit (15 rem/</a:t>
            </a:r>
            <a:r>
              <a:rPr lang="en-US" altLang="en-US" sz="1400" b="0" dirty="0" err="1">
                <a:solidFill>
                  <a:srgbClr val="FFFF00"/>
                </a:solidFill>
                <a:effectLst>
                  <a:outerShdw blurRad="38100" dist="38100" dir="2700000" algn="tl">
                    <a:srgbClr val="000000"/>
                  </a:outerShdw>
                </a:effectLst>
              </a:rPr>
              <a:t>yr</a:t>
            </a:r>
            <a:r>
              <a:rPr lang="en-US" altLang="en-US" sz="1400" b="0" dirty="0">
                <a:solidFill>
                  <a:schemeClr val="folHlink"/>
                </a:solidFill>
                <a:effectLst>
                  <a:outerShdw blurRad="38100" dist="38100" dir="2700000" algn="tl">
                    <a:srgbClr val="000000"/>
                  </a:outerShdw>
                </a:effectLst>
              </a:rPr>
              <a:t>)</a:t>
            </a:r>
          </a:p>
        </p:txBody>
      </p:sp>
      <p:sp>
        <p:nvSpPr>
          <p:cNvPr id="56329" name="AutoShape 9"/>
          <p:cNvSpPr>
            <a:spLocks/>
          </p:cNvSpPr>
          <p:nvPr/>
        </p:nvSpPr>
        <p:spPr bwMode="auto">
          <a:xfrm>
            <a:off x="5865813" y="2790825"/>
            <a:ext cx="2938462" cy="304800"/>
          </a:xfrm>
          <a:prstGeom prst="borderCallout1">
            <a:avLst>
              <a:gd name="adj1" fmla="val 37500"/>
              <a:gd name="adj2" fmla="val -2593"/>
              <a:gd name="adj3" fmla="val 95315"/>
              <a:gd name="adj4" fmla="val -33819"/>
            </a:avLst>
          </a:prstGeom>
          <a:solidFill>
            <a:srgbClr val="FFCC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a:t>50% of People Die (300 – 500 rad)</a:t>
            </a:r>
          </a:p>
        </p:txBody>
      </p:sp>
      <p:sp>
        <p:nvSpPr>
          <p:cNvPr id="56330" name="AutoShape 10"/>
          <p:cNvSpPr>
            <a:spLocks/>
          </p:cNvSpPr>
          <p:nvPr/>
        </p:nvSpPr>
        <p:spPr bwMode="auto">
          <a:xfrm>
            <a:off x="5853113" y="3368675"/>
            <a:ext cx="3114675" cy="304800"/>
          </a:xfrm>
          <a:prstGeom prst="borderCallout1">
            <a:avLst>
              <a:gd name="adj1" fmla="val 37500"/>
              <a:gd name="adj2" fmla="val -2444"/>
              <a:gd name="adj3" fmla="val 70315"/>
              <a:gd name="adj4" fmla="val -31653"/>
            </a:avLst>
          </a:prstGeom>
          <a:solidFill>
            <a:srgbClr val="FFCC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a:t>Nausea &amp; Vomiting (10% of People)</a:t>
            </a:r>
          </a:p>
        </p:txBody>
      </p:sp>
      <p:sp>
        <p:nvSpPr>
          <p:cNvPr id="56331" name="AutoShape 11"/>
          <p:cNvSpPr>
            <a:spLocks/>
          </p:cNvSpPr>
          <p:nvPr/>
        </p:nvSpPr>
        <p:spPr bwMode="auto">
          <a:xfrm>
            <a:off x="5691188" y="5513388"/>
            <a:ext cx="3151187" cy="506412"/>
          </a:xfrm>
          <a:prstGeom prst="borderCallout1">
            <a:avLst>
              <a:gd name="adj1" fmla="val 22569"/>
              <a:gd name="adj2" fmla="val -2417"/>
              <a:gd name="adj3" fmla="val 136676"/>
              <a:gd name="adj4" fmla="val -26954"/>
            </a:avLst>
          </a:prstGeom>
          <a:solidFill>
            <a:srgbClr val="FFCC99"/>
          </a:solidFill>
          <a:ln w="25400">
            <a:solidFill>
              <a:srgbClr val="FF66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a:t>Whole Body UTHealth Administrative Limit (0.125 rem/month)</a:t>
            </a:r>
          </a:p>
        </p:txBody>
      </p:sp>
      <p:sp>
        <p:nvSpPr>
          <p:cNvPr id="56332" name="Text Box 12"/>
          <p:cNvSpPr txBox="1">
            <a:spLocks noChangeArrowheads="1"/>
          </p:cNvSpPr>
          <p:nvPr/>
        </p:nvSpPr>
        <p:spPr bwMode="auto">
          <a:xfrm>
            <a:off x="5913438" y="735013"/>
            <a:ext cx="2681287" cy="379412"/>
          </a:xfrm>
          <a:prstGeom prst="rect">
            <a:avLst/>
          </a:prstGeom>
          <a:solidFill>
            <a:srgbClr val="FFCC99"/>
          </a:solidFill>
          <a:ln w="12700">
            <a:solidFill>
              <a:srgbClr val="99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b="0"/>
              <a:t>Whole Body Exposure</a:t>
            </a:r>
          </a:p>
        </p:txBody>
      </p:sp>
      <p:sp>
        <p:nvSpPr>
          <p:cNvPr id="166925" name="Text Box 13"/>
          <p:cNvSpPr txBox="1">
            <a:spLocks noChangeArrowheads="1"/>
          </p:cNvSpPr>
          <p:nvPr/>
        </p:nvSpPr>
        <p:spPr bwMode="auto">
          <a:xfrm>
            <a:off x="523875" y="738188"/>
            <a:ext cx="2681288" cy="379412"/>
          </a:xfrm>
          <a:prstGeom prst="rect">
            <a:avLst/>
          </a:prstGeom>
          <a:solidFill>
            <a:srgbClr val="333399"/>
          </a:solidFill>
          <a:ln w="12700">
            <a:solidFill>
              <a:srgbClr val="993300"/>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b="0" dirty="0">
                <a:solidFill>
                  <a:srgbClr val="FFFF00"/>
                </a:solidFill>
                <a:effectLst>
                  <a:outerShdw blurRad="38100" dist="38100" dir="2700000" algn="tl">
                    <a:srgbClr val="000000"/>
                  </a:outerShdw>
                </a:effectLst>
              </a:rPr>
              <a:t>Partial Body Exposure</a:t>
            </a:r>
          </a:p>
        </p:txBody>
      </p:sp>
      <p:sp>
        <p:nvSpPr>
          <p:cNvPr id="166926" name="AutoShape 14"/>
          <p:cNvSpPr>
            <a:spLocks/>
          </p:cNvSpPr>
          <p:nvPr/>
        </p:nvSpPr>
        <p:spPr bwMode="auto">
          <a:xfrm>
            <a:off x="214313" y="4235450"/>
            <a:ext cx="3333750" cy="342900"/>
          </a:xfrm>
          <a:prstGeom prst="borderCallout1">
            <a:avLst>
              <a:gd name="adj1" fmla="val 33333"/>
              <a:gd name="adj2" fmla="val 102287"/>
              <a:gd name="adj3" fmla="val -68981"/>
              <a:gd name="adj4" fmla="val 121431"/>
            </a:avLst>
          </a:prstGeom>
          <a:solidFill>
            <a:srgbClr val="333399"/>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en-US" altLang="en-US" sz="1400" b="0" dirty="0">
                <a:solidFill>
                  <a:srgbClr val="FFFF00"/>
                </a:solidFill>
                <a:effectLst>
                  <a:outerShdw blurRad="38100" dist="38100" dir="2700000" algn="tl">
                    <a:srgbClr val="000000"/>
                  </a:outerShdw>
                </a:effectLst>
              </a:rPr>
              <a:t>Extremities Regulatory Limit (50 rem/</a:t>
            </a:r>
            <a:r>
              <a:rPr lang="en-US" altLang="en-US" sz="1400" b="0" dirty="0" err="1">
                <a:solidFill>
                  <a:srgbClr val="FFFF00"/>
                </a:solidFill>
                <a:effectLst>
                  <a:outerShdw blurRad="38100" dist="38100" dir="2700000" algn="tl">
                    <a:srgbClr val="000000"/>
                  </a:outerShdw>
                </a:effectLst>
              </a:rPr>
              <a:t>yr</a:t>
            </a:r>
            <a:r>
              <a:rPr lang="en-US" altLang="en-US" sz="1400" b="0" dirty="0">
                <a:solidFill>
                  <a:srgbClr val="FFFF00"/>
                </a:solidFill>
                <a:effectLst>
                  <a:outerShdw blurRad="38100" dist="38100" dir="2700000" algn="tl">
                    <a:srgbClr val="000000"/>
                  </a:outerShdw>
                </a:effectLst>
              </a:rPr>
              <a:t>)</a:t>
            </a:r>
          </a:p>
        </p:txBody>
      </p:sp>
      <p:sp>
        <p:nvSpPr>
          <p:cNvPr id="166927" name="AutoShape 15"/>
          <p:cNvSpPr>
            <a:spLocks/>
          </p:cNvSpPr>
          <p:nvPr/>
        </p:nvSpPr>
        <p:spPr bwMode="auto">
          <a:xfrm>
            <a:off x="457200" y="6313488"/>
            <a:ext cx="2581275" cy="544512"/>
          </a:xfrm>
          <a:prstGeom prst="borderCallout1">
            <a:avLst>
              <a:gd name="adj1" fmla="val 20991"/>
              <a:gd name="adj2" fmla="val 102954"/>
              <a:gd name="adj3" fmla="val -44606"/>
              <a:gd name="adj4" fmla="val 148093"/>
            </a:avLst>
          </a:prstGeom>
          <a:solidFill>
            <a:srgbClr val="333399"/>
          </a:solidFill>
          <a:ln w="25400">
            <a:solidFill>
              <a:srgbClr val="FF66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en-US" altLang="en-US" sz="1400" b="0" dirty="0">
                <a:solidFill>
                  <a:srgbClr val="FFFF00"/>
                </a:solidFill>
                <a:effectLst>
                  <a:outerShdw blurRad="38100" dist="38100" dir="2700000" algn="tl">
                    <a:srgbClr val="000000"/>
                  </a:outerShdw>
                </a:effectLst>
              </a:rPr>
              <a:t>Eye </a:t>
            </a:r>
            <a:r>
              <a:rPr lang="en-US" altLang="en-US" sz="1400" b="0" dirty="0" err="1">
                <a:solidFill>
                  <a:srgbClr val="FFFF00"/>
                </a:solidFill>
                <a:effectLst>
                  <a:outerShdw blurRad="38100" dist="38100" dir="2700000" algn="tl">
                    <a:srgbClr val="000000"/>
                  </a:outerShdw>
                </a:effectLst>
              </a:rPr>
              <a:t>UTHealth</a:t>
            </a:r>
            <a:r>
              <a:rPr lang="en-US" altLang="en-US" sz="1400" b="0" dirty="0">
                <a:solidFill>
                  <a:srgbClr val="FFFF00"/>
                </a:solidFill>
                <a:effectLst>
                  <a:outerShdw blurRad="38100" dist="38100" dir="2700000" algn="tl">
                    <a:srgbClr val="000000"/>
                  </a:outerShdw>
                </a:effectLst>
              </a:rPr>
              <a:t> Administrative Limit (0.375 rem/month)</a:t>
            </a:r>
          </a:p>
        </p:txBody>
      </p:sp>
      <p:sp>
        <p:nvSpPr>
          <p:cNvPr id="56336" name="Text Box 16"/>
          <p:cNvSpPr txBox="1">
            <a:spLocks noChangeArrowheads="1"/>
          </p:cNvSpPr>
          <p:nvPr/>
        </p:nvSpPr>
        <p:spPr bwMode="auto">
          <a:xfrm>
            <a:off x="3863975" y="815975"/>
            <a:ext cx="1452563" cy="336550"/>
          </a:xfrm>
          <a:prstGeom prst="rect">
            <a:avLst/>
          </a:prstGeom>
          <a:noFill/>
          <a:ln>
            <a:noFill/>
          </a:ln>
          <a:effectLst/>
          <a:extLst>
            <a:ext uri="{909E8E84-426E-40DD-AFC4-6F175D3DCCD1}">
              <a14:hiddenFill xmlns:a14="http://schemas.microsoft.com/office/drawing/2010/main">
                <a:solidFill>
                  <a:srgbClr val="FFCC99"/>
                </a:solidFill>
              </a14:hiddenFill>
            </a:ext>
            <a:ext uri="{91240B29-F687-4F45-9708-019B960494DF}">
              <a14:hiddenLine xmlns:a14="http://schemas.microsoft.com/office/drawing/2010/main" w="12700">
                <a:solidFill>
                  <a:srgbClr val="993300"/>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spcBef>
                <a:spcPct val="50000"/>
              </a:spcBef>
            </a:pPr>
            <a:r>
              <a:rPr lang="en-US" altLang="en-US" sz="1600" b="0"/>
              <a:t>Rad or Rem</a:t>
            </a:r>
          </a:p>
        </p:txBody>
      </p:sp>
      <p:sp>
        <p:nvSpPr>
          <p:cNvPr id="166929" name="AutoShape 17"/>
          <p:cNvSpPr>
            <a:spLocks/>
          </p:cNvSpPr>
          <p:nvPr/>
        </p:nvSpPr>
        <p:spPr bwMode="auto">
          <a:xfrm>
            <a:off x="225425" y="5457825"/>
            <a:ext cx="3195638" cy="544513"/>
          </a:xfrm>
          <a:prstGeom prst="borderCallout1">
            <a:avLst>
              <a:gd name="adj1" fmla="val 20991"/>
              <a:gd name="adj2" fmla="val 102384"/>
              <a:gd name="adj3" fmla="val -11370"/>
              <a:gd name="adj4" fmla="val 126278"/>
            </a:avLst>
          </a:prstGeom>
          <a:solidFill>
            <a:srgbClr val="333399"/>
          </a:solidFill>
          <a:ln w="25400">
            <a:solidFill>
              <a:srgbClr val="FF99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en-US" altLang="en-US" sz="1400" b="0" dirty="0">
                <a:solidFill>
                  <a:srgbClr val="FFFF00"/>
                </a:solidFill>
                <a:effectLst>
                  <a:outerShdw blurRad="38100" dist="38100" dir="2700000" algn="tl">
                    <a:srgbClr val="000000"/>
                  </a:outerShdw>
                </a:effectLst>
              </a:rPr>
              <a:t>Extremities </a:t>
            </a:r>
            <a:r>
              <a:rPr lang="en-US" altLang="en-US" sz="1400" b="0" dirty="0" err="1">
                <a:solidFill>
                  <a:srgbClr val="FFFF00"/>
                </a:solidFill>
                <a:effectLst>
                  <a:outerShdw blurRad="38100" dist="38100" dir="2700000" algn="tl">
                    <a:srgbClr val="000000"/>
                  </a:outerShdw>
                </a:effectLst>
              </a:rPr>
              <a:t>UTHealth</a:t>
            </a:r>
            <a:r>
              <a:rPr lang="en-US" altLang="en-US" sz="1400" b="0" dirty="0">
                <a:solidFill>
                  <a:srgbClr val="FFFF00"/>
                </a:solidFill>
                <a:effectLst>
                  <a:outerShdw blurRad="38100" dist="38100" dir="2700000" algn="tl">
                    <a:srgbClr val="000000"/>
                  </a:outerShdw>
                </a:effectLst>
              </a:rPr>
              <a:t> Administrative Limit (1.275 rem/month)</a:t>
            </a:r>
          </a:p>
        </p:txBody>
      </p:sp>
      <p:sp>
        <p:nvSpPr>
          <p:cNvPr id="56338" name="AutoShape 18"/>
          <p:cNvSpPr>
            <a:spLocks/>
          </p:cNvSpPr>
          <p:nvPr/>
        </p:nvSpPr>
        <p:spPr bwMode="auto">
          <a:xfrm>
            <a:off x="5564188" y="6353175"/>
            <a:ext cx="3579812" cy="504825"/>
          </a:xfrm>
          <a:prstGeom prst="borderCallout1">
            <a:avLst>
              <a:gd name="adj1" fmla="val 22644"/>
              <a:gd name="adj2" fmla="val -2130"/>
              <a:gd name="adj3" fmla="val 33333"/>
              <a:gd name="adj4" fmla="val -19023"/>
            </a:avLst>
          </a:prstGeom>
          <a:solidFill>
            <a:srgbClr val="FFCC99"/>
          </a:solidFill>
          <a:ln w="19050">
            <a:solidFill>
              <a:srgbClr val="800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a:t>General Public Whole Body Regulatory Limit (0.100 rem/yr)</a:t>
            </a:r>
          </a:p>
        </p:txBody>
      </p:sp>
      <p:sp>
        <p:nvSpPr>
          <p:cNvPr id="56339" name="AutoShape 19"/>
          <p:cNvSpPr>
            <a:spLocks/>
          </p:cNvSpPr>
          <p:nvPr/>
        </p:nvSpPr>
        <p:spPr bwMode="auto">
          <a:xfrm>
            <a:off x="5418138" y="4486275"/>
            <a:ext cx="3552825" cy="304800"/>
          </a:xfrm>
          <a:prstGeom prst="borderCallout1">
            <a:avLst>
              <a:gd name="adj1" fmla="val 37500"/>
              <a:gd name="adj2" fmla="val -2144"/>
              <a:gd name="adj3" fmla="val 32815"/>
              <a:gd name="adj4" fmla="val -15773"/>
            </a:avLst>
          </a:prstGeom>
          <a:noFill/>
          <a:ln w="19050">
            <a:solidFill>
              <a:schemeClr val="bg2"/>
            </a:solidFill>
            <a:miter lim="800000"/>
            <a:headEnd/>
            <a:tailEnd/>
          </a:ln>
          <a:effectLst/>
          <a:extLst>
            <a:ext uri="{909E8E84-426E-40DD-AFC4-6F175D3DCCD1}">
              <a14:hiddenFill xmlns:a14="http://schemas.microsoft.com/office/drawing/2010/main">
                <a:solidFill>
                  <a:srgbClr val="FFCC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i="1"/>
              <a:t>No Clinical Symptoms Seen Below 10 rem</a:t>
            </a:r>
          </a:p>
        </p:txBody>
      </p:sp>
      <p:sp>
        <p:nvSpPr>
          <p:cNvPr id="166932" name="AutoShape 20"/>
          <p:cNvSpPr>
            <a:spLocks/>
          </p:cNvSpPr>
          <p:nvPr/>
        </p:nvSpPr>
        <p:spPr bwMode="auto">
          <a:xfrm>
            <a:off x="184150" y="2770188"/>
            <a:ext cx="1804988" cy="342900"/>
          </a:xfrm>
          <a:prstGeom prst="borderCallout1">
            <a:avLst>
              <a:gd name="adj1" fmla="val 33333"/>
              <a:gd name="adj2" fmla="val 104222"/>
              <a:gd name="adj3" fmla="val 72685"/>
              <a:gd name="adj4" fmla="val 226384"/>
            </a:avLst>
          </a:prstGeom>
          <a:solidFill>
            <a:srgbClr val="3333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en-US" altLang="en-US" sz="1400" b="0" dirty="0">
                <a:solidFill>
                  <a:srgbClr val="FFFF00"/>
                </a:solidFill>
                <a:effectLst>
                  <a:outerShdw blurRad="38100" dist="38100" dir="2700000" algn="tl">
                    <a:srgbClr val="000000"/>
                  </a:outerShdw>
                </a:effectLst>
              </a:rPr>
              <a:t>Cataract Formation</a:t>
            </a:r>
          </a:p>
        </p:txBody>
      </p:sp>
      <p:sp>
        <p:nvSpPr>
          <p:cNvPr id="166933" name="AutoShape 21"/>
          <p:cNvSpPr>
            <a:spLocks/>
          </p:cNvSpPr>
          <p:nvPr/>
        </p:nvSpPr>
        <p:spPr bwMode="auto">
          <a:xfrm>
            <a:off x="2133600" y="3724275"/>
            <a:ext cx="1281113" cy="304800"/>
          </a:xfrm>
          <a:prstGeom prst="borderCallout1">
            <a:avLst>
              <a:gd name="adj1" fmla="val 37500"/>
              <a:gd name="adj2" fmla="val 105949"/>
              <a:gd name="adj3" fmla="val -94273"/>
              <a:gd name="adj4" fmla="val 167657"/>
            </a:avLst>
          </a:prstGeom>
          <a:solidFill>
            <a:srgbClr val="3333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en-US" altLang="en-US" sz="1400" b="0" dirty="0">
                <a:solidFill>
                  <a:srgbClr val="FFFF00"/>
                </a:solidFill>
                <a:effectLst>
                  <a:outerShdw blurRad="38100" dist="38100" dir="2700000" algn="tl">
                    <a:srgbClr val="000000"/>
                  </a:outerShdw>
                </a:effectLst>
              </a:rPr>
              <a:t>Loss of Hair</a:t>
            </a:r>
          </a:p>
        </p:txBody>
      </p:sp>
      <p:sp>
        <p:nvSpPr>
          <p:cNvPr id="166934" name="AutoShape 22"/>
          <p:cNvSpPr>
            <a:spLocks/>
          </p:cNvSpPr>
          <p:nvPr/>
        </p:nvSpPr>
        <p:spPr bwMode="auto">
          <a:xfrm>
            <a:off x="185738" y="2235200"/>
            <a:ext cx="1530350" cy="342900"/>
          </a:xfrm>
          <a:prstGeom prst="borderCallout1">
            <a:avLst>
              <a:gd name="adj1" fmla="val 33333"/>
              <a:gd name="adj2" fmla="val 104981"/>
              <a:gd name="adj3" fmla="val 197222"/>
              <a:gd name="adj4" fmla="val 266181"/>
            </a:avLst>
          </a:prstGeom>
          <a:solidFill>
            <a:srgbClr val="3333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en-US" altLang="en-US" sz="1400" b="0" dirty="0">
                <a:solidFill>
                  <a:srgbClr val="FFFF00"/>
                </a:solidFill>
                <a:effectLst>
                  <a:outerShdw blurRad="38100" dist="38100" dir="2700000" algn="tl">
                    <a:srgbClr val="000000"/>
                  </a:outerShdw>
                </a:effectLst>
              </a:rPr>
              <a:t>Skin Reddening</a:t>
            </a:r>
          </a:p>
        </p:txBody>
      </p:sp>
      <p:sp>
        <p:nvSpPr>
          <p:cNvPr id="56343" name="AutoShape 23"/>
          <p:cNvSpPr>
            <a:spLocks/>
          </p:cNvSpPr>
          <p:nvPr/>
        </p:nvSpPr>
        <p:spPr bwMode="auto">
          <a:xfrm>
            <a:off x="5868988" y="4110038"/>
            <a:ext cx="3114675" cy="304800"/>
          </a:xfrm>
          <a:prstGeom prst="borderCallout1">
            <a:avLst>
              <a:gd name="adj1" fmla="val 37500"/>
              <a:gd name="adj2" fmla="val -2444"/>
              <a:gd name="adj3" fmla="val -36458"/>
              <a:gd name="adj4" fmla="val -32111"/>
            </a:avLst>
          </a:prstGeom>
          <a:solidFill>
            <a:srgbClr val="FFCC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a:t>Decreased White Blood Cell Count</a:t>
            </a:r>
          </a:p>
        </p:txBody>
      </p:sp>
      <p:sp>
        <p:nvSpPr>
          <p:cNvPr id="166936" name="AutoShape 24"/>
          <p:cNvSpPr>
            <a:spLocks/>
          </p:cNvSpPr>
          <p:nvPr/>
        </p:nvSpPr>
        <p:spPr bwMode="auto">
          <a:xfrm>
            <a:off x="263525" y="1773238"/>
            <a:ext cx="1768475" cy="342900"/>
          </a:xfrm>
          <a:prstGeom prst="borderCallout1">
            <a:avLst>
              <a:gd name="adj1" fmla="val 33333"/>
              <a:gd name="adj2" fmla="val 104310"/>
              <a:gd name="adj3" fmla="val 215278"/>
              <a:gd name="adj4" fmla="val 228278"/>
            </a:avLst>
          </a:prstGeom>
          <a:solidFill>
            <a:srgbClr val="3333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defRPr/>
            </a:pPr>
            <a:r>
              <a:rPr lang="en-US" altLang="en-US" sz="1400" b="0" dirty="0">
                <a:solidFill>
                  <a:srgbClr val="FFFF00"/>
                </a:solidFill>
                <a:effectLst>
                  <a:outerShdw blurRad="38100" dist="38100" dir="2700000" algn="tl">
                    <a:srgbClr val="000000"/>
                  </a:outerShdw>
                </a:effectLst>
              </a:rPr>
              <a:t>Ulcers on the Skin</a:t>
            </a:r>
          </a:p>
        </p:txBody>
      </p:sp>
      <p:sp>
        <p:nvSpPr>
          <p:cNvPr id="56345" name="AutoShape 25"/>
          <p:cNvSpPr>
            <a:spLocks/>
          </p:cNvSpPr>
          <p:nvPr/>
        </p:nvSpPr>
        <p:spPr bwMode="auto">
          <a:xfrm>
            <a:off x="5892800" y="1239838"/>
            <a:ext cx="2974975" cy="304800"/>
          </a:xfrm>
          <a:prstGeom prst="borderCallout1">
            <a:avLst>
              <a:gd name="adj1" fmla="val 37500"/>
              <a:gd name="adj2" fmla="val -2560"/>
              <a:gd name="adj3" fmla="val 91148"/>
              <a:gd name="adj4" fmla="val -34259"/>
            </a:avLst>
          </a:prstGeom>
          <a:solidFill>
            <a:srgbClr val="FFCC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a:t>Molecular Death (&gt; 100,000 rad)</a:t>
            </a:r>
          </a:p>
        </p:txBody>
      </p:sp>
      <p:sp>
        <p:nvSpPr>
          <p:cNvPr id="56346" name="AutoShape 26"/>
          <p:cNvSpPr>
            <a:spLocks/>
          </p:cNvSpPr>
          <p:nvPr/>
        </p:nvSpPr>
        <p:spPr bwMode="auto">
          <a:xfrm>
            <a:off x="6108700" y="2357438"/>
            <a:ext cx="2373313" cy="304800"/>
          </a:xfrm>
          <a:prstGeom prst="borderCallout1">
            <a:avLst>
              <a:gd name="adj1" fmla="val 37500"/>
              <a:gd name="adj2" fmla="val -3213"/>
              <a:gd name="adj3" fmla="val 140106"/>
              <a:gd name="adj4" fmla="val -53111"/>
            </a:avLst>
          </a:prstGeom>
          <a:solidFill>
            <a:srgbClr val="FFCC99"/>
          </a:solidFill>
          <a:ln w="190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1400" b="0"/>
              <a:t>Gastrointestinal Syndrome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extLst>
            <a:ext uri="{909E8E84-426E-40DD-AFC4-6F175D3DCCD1}">
              <a14:hiddenFill xmlns:a14="http://schemas.microsoft.com/office/drawing/2010/main">
                <a:solidFill>
                  <a:srgbClr val="FFFF00"/>
                </a:solidFill>
              </a14:hiddenFill>
            </a:ext>
          </a:extLst>
        </p:spPr>
        <p:txBody>
          <a:bodyPr/>
          <a:lstStyle/>
          <a:p>
            <a:pPr eaLnBrk="1" fontAlgn="auto" hangingPunct="1">
              <a:spcAft>
                <a:spcPts val="0"/>
              </a:spcAft>
              <a:defRPr/>
            </a:pPr>
            <a:r>
              <a:rPr lang="en-US" altLang="en-US">
                <a:solidFill>
                  <a:schemeClr val="tx1">
                    <a:lumMod val="75000"/>
                    <a:lumOff val="25000"/>
                  </a:schemeClr>
                </a:solidFill>
              </a:rPr>
              <a:t>Radiation Detectors</a:t>
            </a:r>
          </a:p>
        </p:txBody>
      </p:sp>
      <p:sp>
        <p:nvSpPr>
          <p:cNvPr id="57347" name="Rectangle 3"/>
          <p:cNvSpPr>
            <a:spLocks noGrp="1" noChangeArrowheads="1"/>
          </p:cNvSpPr>
          <p:nvPr>
            <p:ph type="body" sz="half" idx="1"/>
          </p:nvPr>
        </p:nvSpPr>
        <p:spPr>
          <a:xfrm>
            <a:off x="258763" y="1752600"/>
            <a:ext cx="6858000" cy="4525963"/>
          </a:xfrm>
        </p:spPr>
        <p:txBody>
          <a:bodyPr/>
          <a:lstStyle/>
          <a:p>
            <a:pPr eaLnBrk="1" hangingPunct="1"/>
            <a:r>
              <a:rPr lang="en-US" altLang="en-US" smtClean="0"/>
              <a:t>Portable Laboratory Survey Meter</a:t>
            </a:r>
          </a:p>
          <a:p>
            <a:pPr lvl="1" eaLnBrk="1" hangingPunct="1"/>
            <a:r>
              <a:rPr lang="en-US" altLang="en-US" smtClean="0"/>
              <a:t>Example: GM</a:t>
            </a:r>
          </a:p>
          <a:p>
            <a:pPr lvl="1" eaLnBrk="1" hangingPunct="1"/>
            <a:r>
              <a:rPr lang="en-US" altLang="en-US" smtClean="0"/>
              <a:t>Required unless work with H-3 only</a:t>
            </a:r>
          </a:p>
          <a:p>
            <a:pPr lvl="1" eaLnBrk="1" hangingPunct="1"/>
            <a:r>
              <a:rPr lang="en-US" altLang="en-US" smtClean="0"/>
              <a:t>Annual calibration requirement</a:t>
            </a:r>
          </a:p>
          <a:p>
            <a:pPr eaLnBrk="1" hangingPunct="1"/>
            <a:r>
              <a:rPr lang="en-US" altLang="en-US" smtClean="0"/>
              <a:t>Detector for Removable Contamination</a:t>
            </a:r>
          </a:p>
          <a:p>
            <a:pPr lvl="1" eaLnBrk="1" hangingPunct="1"/>
            <a:r>
              <a:rPr lang="en-US" altLang="en-US" smtClean="0"/>
              <a:t>Liquid scintillation counter</a:t>
            </a:r>
          </a:p>
        </p:txBody>
      </p:sp>
      <p:pic>
        <p:nvPicPr>
          <p:cNvPr id="57348" name="Picture 7" descr="IMG_0046"/>
          <p:cNvPicPr>
            <a:picLocks noChangeAspect="1" noChangeArrowheads="1"/>
          </p:cNvPicPr>
          <p:nvPr/>
        </p:nvPicPr>
        <p:blipFill>
          <a:blip r:embed="rId2" cstate="print">
            <a:extLst>
              <a:ext uri="{28A0092B-C50C-407E-A947-70E740481C1C}">
                <a14:useLocalDpi xmlns:a14="http://schemas.microsoft.com/office/drawing/2010/main" val="0"/>
              </a:ext>
            </a:extLst>
          </a:blip>
          <a:srcRect l="14063" t="7500" r="22501" b="18750"/>
          <a:stretch>
            <a:fillRect/>
          </a:stretch>
        </p:blipFill>
        <p:spPr bwMode="auto">
          <a:xfrm>
            <a:off x="7342188" y="2854325"/>
            <a:ext cx="1573212"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8" descr="IMG_0054"/>
          <p:cNvPicPr>
            <a:picLocks noChangeAspect="1" noChangeArrowheads="1"/>
          </p:cNvPicPr>
          <p:nvPr/>
        </p:nvPicPr>
        <p:blipFill>
          <a:blip r:embed="rId3" cstate="print">
            <a:extLst>
              <a:ext uri="{28A0092B-C50C-407E-A947-70E740481C1C}">
                <a14:useLocalDpi xmlns:a14="http://schemas.microsoft.com/office/drawing/2010/main" val="0"/>
              </a:ext>
            </a:extLst>
          </a:blip>
          <a:srcRect l="18750" t="28125" r="11250" b="14063"/>
          <a:stretch>
            <a:fillRect/>
          </a:stretch>
        </p:blipFill>
        <p:spPr bwMode="auto">
          <a:xfrm>
            <a:off x="5486400" y="2851150"/>
            <a:ext cx="123507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9" descr="meter probes"/>
          <p:cNvPicPr>
            <a:picLocks noChangeAspect="1" noChangeArrowheads="1"/>
          </p:cNvPicPr>
          <p:nvPr/>
        </p:nvPicPr>
        <p:blipFill>
          <a:blip r:embed="rId4">
            <a:extLst>
              <a:ext uri="{28A0092B-C50C-407E-A947-70E740481C1C}">
                <a14:useLocalDpi xmlns:a14="http://schemas.microsoft.com/office/drawing/2010/main" val="0"/>
              </a:ext>
            </a:extLst>
          </a:blip>
          <a:srcRect l="18449" t="53999" r="14999" b="14000"/>
          <a:stretch>
            <a:fillRect/>
          </a:stretch>
        </p:blipFill>
        <p:spPr bwMode="auto">
          <a:xfrm>
            <a:off x="3429000" y="4746625"/>
            <a:ext cx="30432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10" descr="meter probes"/>
          <p:cNvPicPr>
            <a:picLocks noChangeAspect="1" noChangeArrowheads="1"/>
          </p:cNvPicPr>
          <p:nvPr/>
        </p:nvPicPr>
        <p:blipFill>
          <a:blip r:embed="rId4">
            <a:extLst>
              <a:ext uri="{28A0092B-C50C-407E-A947-70E740481C1C}">
                <a14:useLocalDpi xmlns:a14="http://schemas.microsoft.com/office/drawing/2010/main" val="0"/>
              </a:ext>
            </a:extLst>
          </a:blip>
          <a:srcRect t="20000" r="12000" b="39999"/>
          <a:stretch>
            <a:fillRect/>
          </a:stretch>
        </p:blipFill>
        <p:spPr bwMode="auto">
          <a:xfrm>
            <a:off x="258763" y="4724400"/>
            <a:ext cx="30480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1" descr="LS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4460875"/>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0" y="274638"/>
            <a:ext cx="9144000" cy="1143000"/>
          </a:xfrm>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FFFFFF"/>
                  </a:outerShdw>
                </a:effectLst>
              </a:rPr>
              <a:t>Important Safety Info in Your Lab</a:t>
            </a:r>
          </a:p>
        </p:txBody>
      </p:sp>
      <p:sp>
        <p:nvSpPr>
          <p:cNvPr id="58371" name="Rectangle 3"/>
          <p:cNvSpPr>
            <a:spLocks noGrp="1" noChangeArrowheads="1"/>
          </p:cNvSpPr>
          <p:nvPr>
            <p:ph type="body" sz="half" idx="1"/>
          </p:nvPr>
        </p:nvSpPr>
        <p:spPr>
          <a:xfrm>
            <a:off x="228600" y="2438400"/>
            <a:ext cx="5334000" cy="3687763"/>
          </a:xfrm>
        </p:spPr>
        <p:txBody>
          <a:bodyPr/>
          <a:lstStyle/>
          <a:p>
            <a:pPr eaLnBrk="1" hangingPunct="1"/>
            <a:r>
              <a:rPr lang="en-US" altLang="en-US" sz="2800" smtClean="0"/>
              <a:t>Notice To Employees</a:t>
            </a:r>
          </a:p>
          <a:p>
            <a:pPr eaLnBrk="1" hangingPunct="1"/>
            <a:r>
              <a:rPr lang="en-US" altLang="en-US" sz="2800" smtClean="0"/>
              <a:t>Emergency Procedures</a:t>
            </a:r>
          </a:p>
          <a:p>
            <a:pPr eaLnBrk="1" hangingPunct="1"/>
            <a:r>
              <a:rPr lang="en-US" altLang="en-US" sz="2800" smtClean="0"/>
              <a:t>Waste Disposal Procedures</a:t>
            </a:r>
          </a:p>
          <a:p>
            <a:pPr eaLnBrk="1" hangingPunct="1"/>
            <a:r>
              <a:rPr lang="en-US" altLang="en-US" sz="2800" smtClean="0"/>
              <a:t>Radiation Safety Manual</a:t>
            </a:r>
          </a:p>
          <a:p>
            <a:pPr eaLnBrk="1" hangingPunct="1"/>
            <a:r>
              <a:rPr lang="en-US" altLang="en-US" sz="2800" smtClean="0"/>
              <a:t>Radiation Safety “Binder”</a:t>
            </a:r>
          </a:p>
        </p:txBody>
      </p:sp>
      <p:pic>
        <p:nvPicPr>
          <p:cNvPr id="5837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2133600"/>
            <a:ext cx="268605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Front door caution"/>
          <p:cNvPicPr>
            <a:picLocks noChangeAspect="1" noChangeArrowheads="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381000" y="1295400"/>
            <a:ext cx="3124200"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5" name="Rectangle 3"/>
          <p:cNvSpPr>
            <a:spLocks noGrp="1" noChangeArrowheads="1"/>
          </p:cNvSpPr>
          <p:nvPr>
            <p:ph type="title"/>
          </p:nvPr>
        </p:nvSpPr>
        <p:spPr>
          <a:xfrm>
            <a:off x="723900" y="304800"/>
            <a:ext cx="7543800" cy="733425"/>
          </a:xfrm>
        </p:spPr>
        <p:txBody>
          <a:bodyPr/>
          <a:lstStyle/>
          <a:p>
            <a:pPr eaLnBrk="1" fontAlgn="auto" hangingPunct="1">
              <a:spcAft>
                <a:spcPts val="0"/>
              </a:spcAft>
              <a:defRPr/>
            </a:pPr>
            <a:r>
              <a:rPr lang="en-US" altLang="en-US" dirty="0">
                <a:solidFill>
                  <a:schemeClr val="tx1">
                    <a:lumMod val="75000"/>
                    <a:lumOff val="25000"/>
                  </a:schemeClr>
                </a:solidFill>
                <a:effectLst>
                  <a:outerShdw blurRad="38100" dist="38100" dir="2700000" algn="tl">
                    <a:srgbClr val="FFFFFF"/>
                  </a:outerShdw>
                </a:effectLst>
              </a:rPr>
              <a:t>Typical Items in Radiation Lab</a:t>
            </a:r>
          </a:p>
        </p:txBody>
      </p:sp>
      <p:graphicFrame>
        <p:nvGraphicFramePr>
          <p:cNvPr id="59396" name="Object 4"/>
          <p:cNvGraphicFramePr>
            <a:graphicFrameLocks noGrp="1" noChangeAspect="1"/>
          </p:cNvGraphicFramePr>
          <p:nvPr>
            <p:ph idx="1"/>
          </p:nvPr>
        </p:nvGraphicFramePr>
        <p:xfrm>
          <a:off x="4191000" y="1295400"/>
          <a:ext cx="3092450" cy="2319338"/>
        </p:xfrm>
        <a:graphic>
          <a:graphicData uri="http://schemas.openxmlformats.org/presentationml/2006/ole">
            <mc:AlternateContent xmlns:mc="http://schemas.openxmlformats.org/markup-compatibility/2006">
              <mc:Choice xmlns:v="urn:schemas-microsoft-com:vml" Requires="v">
                <p:oleObj spid="_x0000_s59408" name="Photo Editor Photo" r:id="rId4" imgW="6095238" imgH="4571429" progId="MSPhotoEd.3">
                  <p:embed/>
                </p:oleObj>
              </mc:Choice>
              <mc:Fallback>
                <p:oleObj name="Photo Editor Photo" r:id="rId4" imgW="6095238" imgH="4571429" progId="MSPhotoEd.3">
                  <p:embed/>
                  <p:pic>
                    <p:nvPicPr>
                      <p:cNvPr id="0" name="Object 4"/>
                      <p:cNvPicPr>
                        <a:picLocks noGrp="1" noChangeAspect="1" noChangeArrowheads="1"/>
                      </p:cNvPicPr>
                      <p:nvPr/>
                    </p:nvPicPr>
                    <p:blipFill>
                      <a:blip r:embed="rId5">
                        <a:lum bright="4000"/>
                        <a:extLst>
                          <a:ext uri="{28A0092B-C50C-407E-A947-70E740481C1C}">
                            <a14:useLocalDpi xmlns:a14="http://schemas.microsoft.com/office/drawing/2010/main" val="0"/>
                          </a:ext>
                        </a:extLst>
                      </a:blip>
                      <a:srcRect/>
                      <a:stretch>
                        <a:fillRect/>
                      </a:stretch>
                    </p:blipFill>
                    <p:spPr bwMode="auto">
                      <a:xfrm>
                        <a:off x="4191000" y="1295400"/>
                        <a:ext cx="3092450" cy="23193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9397" name="Text Box 5"/>
          <p:cNvSpPr txBox="1">
            <a:spLocks noChangeArrowheads="1"/>
          </p:cNvSpPr>
          <p:nvPr/>
        </p:nvSpPr>
        <p:spPr bwMode="auto">
          <a:xfrm>
            <a:off x="7239000" y="3200400"/>
            <a:ext cx="1905000" cy="4572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spcBef>
                <a:spcPct val="50000"/>
              </a:spcBef>
            </a:pPr>
            <a:r>
              <a:rPr lang="en-US" altLang="en-US" sz="2400" b="0"/>
              <a:t>GM Meter</a:t>
            </a:r>
          </a:p>
        </p:txBody>
      </p:sp>
      <p:sp>
        <p:nvSpPr>
          <p:cNvPr id="59398" name="Text Box 6"/>
          <p:cNvSpPr txBox="1">
            <a:spLocks noChangeArrowheads="1"/>
          </p:cNvSpPr>
          <p:nvPr/>
        </p:nvSpPr>
        <p:spPr bwMode="auto">
          <a:xfrm>
            <a:off x="7239000" y="1371600"/>
            <a:ext cx="1905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spcBef>
                <a:spcPct val="50000"/>
              </a:spcBef>
            </a:pPr>
            <a:r>
              <a:rPr lang="en-US" altLang="en-US" sz="2400" b="0"/>
              <a:t>Radiation Shield</a:t>
            </a:r>
          </a:p>
        </p:txBody>
      </p:sp>
      <p:sp>
        <p:nvSpPr>
          <p:cNvPr id="59399" name="Line 7"/>
          <p:cNvSpPr>
            <a:spLocks noChangeShapeType="1"/>
          </p:cNvSpPr>
          <p:nvPr/>
        </p:nvSpPr>
        <p:spPr bwMode="auto">
          <a:xfrm flipH="1" flipV="1">
            <a:off x="6477000" y="2590800"/>
            <a:ext cx="1066800" cy="53340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0" name="Line 8"/>
          <p:cNvSpPr>
            <a:spLocks noChangeShapeType="1"/>
          </p:cNvSpPr>
          <p:nvPr/>
        </p:nvSpPr>
        <p:spPr bwMode="auto">
          <a:xfrm flipH="1">
            <a:off x="5867400" y="1905000"/>
            <a:ext cx="1600200" cy="38100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59401" name="Picture 9" descr="freeze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51675" y="3871913"/>
            <a:ext cx="1670050"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10" descr="r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6200" y="4419600"/>
            <a:ext cx="3143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1" descr="LS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 y="3770313"/>
            <a:ext cx="3200400" cy="26400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404" name="Text Box 12"/>
          <p:cNvSpPr txBox="1">
            <a:spLocks noChangeArrowheads="1"/>
          </p:cNvSpPr>
          <p:nvPr/>
        </p:nvSpPr>
        <p:spPr bwMode="auto">
          <a:xfrm>
            <a:off x="4495800" y="3810000"/>
            <a:ext cx="1981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spcBef>
                <a:spcPct val="50000"/>
              </a:spcBef>
            </a:pPr>
            <a:r>
              <a:rPr lang="en-US" altLang="en-US" sz="2400" b="0"/>
              <a:t>Liquid Scintillation Counter</a:t>
            </a:r>
          </a:p>
        </p:txBody>
      </p:sp>
      <p:sp>
        <p:nvSpPr>
          <p:cNvPr id="59405" name="Text Box 13"/>
          <p:cNvSpPr txBox="1">
            <a:spLocks noChangeArrowheads="1"/>
          </p:cNvSpPr>
          <p:nvPr/>
        </p:nvSpPr>
        <p:spPr bwMode="auto">
          <a:xfrm>
            <a:off x="4648200" y="5305425"/>
            <a:ext cx="1981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ctr">
              <a:spcBef>
                <a:spcPct val="50000"/>
              </a:spcBef>
            </a:pPr>
            <a:r>
              <a:rPr lang="en-US" altLang="en-US" sz="2400" b="0"/>
              <a:t>Caution Radioactive Material Label</a:t>
            </a:r>
          </a:p>
        </p:txBody>
      </p:sp>
      <p:sp>
        <p:nvSpPr>
          <p:cNvPr id="59406" name="Line 14"/>
          <p:cNvSpPr>
            <a:spLocks noChangeShapeType="1"/>
          </p:cNvSpPr>
          <p:nvPr/>
        </p:nvSpPr>
        <p:spPr bwMode="auto">
          <a:xfrm flipH="1">
            <a:off x="2590800" y="4038600"/>
            <a:ext cx="2286000" cy="91440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9407" name="Line 15"/>
          <p:cNvSpPr>
            <a:spLocks noChangeShapeType="1"/>
          </p:cNvSpPr>
          <p:nvPr/>
        </p:nvSpPr>
        <p:spPr bwMode="auto">
          <a:xfrm flipH="1" flipV="1">
            <a:off x="3581400" y="5867400"/>
            <a:ext cx="1447800" cy="533400"/>
          </a:xfrm>
          <a:prstGeom prst="line">
            <a:avLst/>
          </a:prstGeom>
          <a:noFill/>
          <a:ln w="508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FFFFFF"/>
                  </a:outerShdw>
                </a:effectLst>
              </a:rPr>
              <a:t>Avoiding Exposure</a:t>
            </a:r>
          </a:p>
        </p:txBody>
      </p:sp>
      <p:sp>
        <p:nvSpPr>
          <p:cNvPr id="60419" name="Rectangle 3"/>
          <p:cNvSpPr>
            <a:spLocks noGrp="1" noChangeArrowheads="1"/>
          </p:cNvSpPr>
          <p:nvPr>
            <p:ph idx="1"/>
          </p:nvPr>
        </p:nvSpPr>
        <p:spPr>
          <a:xfrm>
            <a:off x="0" y="5638800"/>
            <a:ext cx="9144000" cy="944563"/>
          </a:xfrm>
        </p:spPr>
        <p:txBody>
          <a:bodyPr/>
          <a:lstStyle/>
          <a:p>
            <a:pPr algn="ctr" eaLnBrk="1" hangingPunct="1">
              <a:buFontTx/>
              <a:buNone/>
            </a:pPr>
            <a:r>
              <a:rPr lang="en-US" altLang="en-US" sz="2400" b="1" smtClean="0">
                <a:solidFill>
                  <a:srgbClr val="FF0000"/>
                </a:solidFill>
              </a:rPr>
              <a:t>	THERE SHOULD BE NO EATING, DRINKING, SMOKING, APPLYING MAKE-UP OR MOUTH-PIPETTING IN THE LAB!</a:t>
            </a:r>
          </a:p>
        </p:txBody>
      </p:sp>
      <p:pic>
        <p:nvPicPr>
          <p:cNvPr id="60420" name="Picture 4" descr="no-food-in-la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05000"/>
            <a:ext cx="44196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0421" name="Group 5"/>
          <p:cNvGrpSpPr>
            <a:grpSpLocks/>
          </p:cNvGrpSpPr>
          <p:nvPr/>
        </p:nvGrpSpPr>
        <p:grpSpPr bwMode="auto">
          <a:xfrm>
            <a:off x="4572000" y="1295400"/>
            <a:ext cx="4572000" cy="4267200"/>
            <a:chOff x="2880" y="1440"/>
            <a:chExt cx="2880" cy="2688"/>
          </a:xfrm>
        </p:grpSpPr>
        <p:pic>
          <p:nvPicPr>
            <p:cNvPr id="60422" name="Picture 6" descr="pipettin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4" y="1728"/>
              <a:ext cx="1699"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3" name="AutoShape 7"/>
            <p:cNvSpPr>
              <a:spLocks noChangeArrowheads="1"/>
            </p:cNvSpPr>
            <p:nvPr/>
          </p:nvSpPr>
          <p:spPr bwMode="auto">
            <a:xfrm>
              <a:off x="2880" y="1440"/>
              <a:ext cx="2880" cy="2688"/>
            </a:xfrm>
            <a:custGeom>
              <a:avLst/>
              <a:gdLst>
                <a:gd name="T0" fmla="*/ 3 w 21600"/>
                <a:gd name="T1" fmla="*/ 0 h 21600"/>
                <a:gd name="T2" fmla="*/ 1 w 21600"/>
                <a:gd name="T3" fmla="*/ 1 h 21600"/>
                <a:gd name="T4" fmla="*/ 0 w 21600"/>
                <a:gd name="T5" fmla="*/ 3 h 21600"/>
                <a:gd name="T6" fmla="*/ 1 w 21600"/>
                <a:gd name="T7" fmla="*/ 4 h 21600"/>
                <a:gd name="T8" fmla="*/ 3 w 21600"/>
                <a:gd name="T9" fmla="*/ 5 h 21600"/>
                <a:gd name="T10" fmla="*/ 6 w 21600"/>
                <a:gd name="T11" fmla="*/ 4 h 21600"/>
                <a:gd name="T12" fmla="*/ 7 w 21600"/>
                <a:gd name="T13" fmla="*/ 3 h 21600"/>
                <a:gd name="T14" fmla="*/ 6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65 w 21600"/>
                <a:gd name="T25" fmla="*/ 3166 h 21600"/>
                <a:gd name="T26" fmla="*/ 18435 w 21600"/>
                <a:gd name="T27" fmla="*/ 1843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884" y="16824"/>
                  </a:moveTo>
                  <a:cubicBezTo>
                    <a:pt x="19314" y="15142"/>
                    <a:pt x="20100" y="13007"/>
                    <a:pt x="20100" y="10800"/>
                  </a:cubicBezTo>
                  <a:cubicBezTo>
                    <a:pt x="20100" y="5663"/>
                    <a:pt x="15936" y="1500"/>
                    <a:pt x="10800" y="1500"/>
                  </a:cubicBezTo>
                  <a:cubicBezTo>
                    <a:pt x="8592" y="1500"/>
                    <a:pt x="6457" y="2285"/>
                    <a:pt x="4775" y="3715"/>
                  </a:cubicBezTo>
                  <a:lnTo>
                    <a:pt x="17884" y="16824"/>
                  </a:lnTo>
                  <a:close/>
                  <a:moveTo>
                    <a:pt x="3715" y="4775"/>
                  </a:moveTo>
                  <a:cubicBezTo>
                    <a:pt x="2285" y="6457"/>
                    <a:pt x="1500" y="8592"/>
                    <a:pt x="1500" y="10799"/>
                  </a:cubicBezTo>
                  <a:cubicBezTo>
                    <a:pt x="1500" y="15936"/>
                    <a:pt x="5663" y="20100"/>
                    <a:pt x="10800" y="20100"/>
                  </a:cubicBezTo>
                  <a:cubicBezTo>
                    <a:pt x="13007" y="20100"/>
                    <a:pt x="15142" y="19314"/>
                    <a:pt x="16824" y="17884"/>
                  </a:cubicBezTo>
                  <a:lnTo>
                    <a:pt x="3715" y="4775"/>
                  </a:lnTo>
                  <a:close/>
                </a:path>
              </a:pathLst>
            </a:custGeom>
            <a:solidFill>
              <a:srgbClr val="FF0000">
                <a:alpha val="67058"/>
              </a:srgbClr>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a:xfrm>
            <a:off x="739775" y="363538"/>
            <a:ext cx="7543800" cy="822325"/>
          </a:xfrm>
        </p:spPr>
        <p:txBody>
          <a:bodyPr/>
          <a:lstStyle/>
          <a:p>
            <a:pPr eaLnBrk="1" fontAlgn="auto" hangingPunct="1">
              <a:spcAft>
                <a:spcPts val="0"/>
              </a:spcAft>
              <a:defRPr/>
            </a:pPr>
            <a:r>
              <a:rPr lang="en-US" altLang="en-US" dirty="0">
                <a:solidFill>
                  <a:schemeClr val="tx1">
                    <a:lumMod val="75000"/>
                    <a:lumOff val="25000"/>
                  </a:schemeClr>
                </a:solidFill>
                <a:effectLst>
                  <a:outerShdw blurRad="38100" dist="38100" dir="2700000" algn="tl">
                    <a:srgbClr val="FFFFFF"/>
                  </a:outerShdw>
                </a:effectLst>
              </a:rPr>
              <a:t>Personal Protective Equipment</a:t>
            </a:r>
          </a:p>
        </p:txBody>
      </p:sp>
      <p:sp>
        <p:nvSpPr>
          <p:cNvPr id="552963" name="Rectangle 3"/>
          <p:cNvSpPr>
            <a:spLocks noGrp="1" noChangeArrowheads="1"/>
          </p:cNvSpPr>
          <p:nvPr>
            <p:ph idx="1"/>
          </p:nvPr>
        </p:nvSpPr>
        <p:spPr>
          <a:xfrm>
            <a:off x="482600" y="2025650"/>
            <a:ext cx="4191000" cy="914400"/>
          </a:xfrm>
        </p:spPr>
        <p:txBody>
          <a:bodyPr rtlCol="0">
            <a:normAutofit lnSpcReduction="10000"/>
          </a:bodyPr>
          <a:lstStyle/>
          <a:p>
            <a:pPr marL="384048" lvl="1" indent="-182880" eaLnBrk="1" fontAlgn="auto" hangingPunct="1">
              <a:lnSpc>
                <a:spcPct val="80000"/>
              </a:lnSpc>
              <a:defRPr/>
            </a:pPr>
            <a:r>
              <a:rPr lang="en-US" altLang="en-US" dirty="0">
                <a:solidFill>
                  <a:schemeClr val="tx1">
                    <a:lumMod val="75000"/>
                    <a:lumOff val="25000"/>
                  </a:schemeClr>
                </a:solidFill>
              </a:rPr>
              <a:t>Safety Glasses</a:t>
            </a:r>
          </a:p>
          <a:p>
            <a:pPr marL="384048" lvl="1" indent="-182880" eaLnBrk="1" fontAlgn="auto" hangingPunct="1">
              <a:lnSpc>
                <a:spcPct val="80000"/>
              </a:lnSpc>
              <a:defRPr/>
            </a:pPr>
            <a:r>
              <a:rPr lang="en-US" altLang="en-US" dirty="0">
                <a:solidFill>
                  <a:schemeClr val="tx1">
                    <a:lumMod val="75000"/>
                    <a:lumOff val="25000"/>
                  </a:schemeClr>
                </a:solidFill>
              </a:rPr>
              <a:t>Lab Coat</a:t>
            </a:r>
          </a:p>
          <a:p>
            <a:pPr marL="384048" lvl="1" indent="-182880" eaLnBrk="1" fontAlgn="auto" hangingPunct="1">
              <a:lnSpc>
                <a:spcPct val="80000"/>
              </a:lnSpc>
              <a:defRPr/>
            </a:pPr>
            <a:r>
              <a:rPr lang="en-US" altLang="en-US" dirty="0">
                <a:solidFill>
                  <a:schemeClr val="tx1">
                    <a:lumMod val="75000"/>
                    <a:lumOff val="25000"/>
                  </a:schemeClr>
                </a:solidFill>
              </a:rPr>
              <a:t>Disposable Gloves</a:t>
            </a:r>
          </a:p>
          <a:p>
            <a:pPr marL="384048" lvl="1" indent="-182880" eaLnBrk="1" fontAlgn="auto" hangingPunct="1">
              <a:lnSpc>
                <a:spcPct val="80000"/>
              </a:lnSpc>
              <a:defRPr/>
            </a:pPr>
            <a:endParaRPr lang="en-US" altLang="en-US" dirty="0">
              <a:solidFill>
                <a:schemeClr val="tx1">
                  <a:lumMod val="75000"/>
                  <a:lumOff val="25000"/>
                </a:schemeClr>
              </a:solidFill>
            </a:endParaRPr>
          </a:p>
        </p:txBody>
      </p:sp>
      <p:graphicFrame>
        <p:nvGraphicFramePr>
          <p:cNvPr id="61444" name="Object 4"/>
          <p:cNvGraphicFramePr>
            <a:graphicFrameLocks noChangeAspect="1"/>
          </p:cNvGraphicFramePr>
          <p:nvPr/>
        </p:nvGraphicFramePr>
        <p:xfrm>
          <a:off x="1681163" y="4851400"/>
          <a:ext cx="2197100" cy="1385888"/>
        </p:xfrm>
        <a:graphic>
          <a:graphicData uri="http://schemas.openxmlformats.org/presentationml/2006/ole">
            <mc:AlternateContent xmlns:mc="http://schemas.openxmlformats.org/markup-compatibility/2006">
              <mc:Choice xmlns:v="urn:schemas-microsoft-com:vml" Requires="v">
                <p:oleObj spid="_x0000_s61453" name="Bitmap Image" r:id="rId3" imgW="8809524" imgH="5552381" progId="Paint.Picture">
                  <p:embed/>
                </p:oleObj>
              </mc:Choice>
              <mc:Fallback>
                <p:oleObj name="Bitmap Image" r:id="rId3" imgW="8809524" imgH="5552381" progId="Paint.Picture">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163" y="4851400"/>
                        <a:ext cx="21971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1445" name="Picture 5" descr="beach-bum">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4360863"/>
            <a:ext cx="1066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Picture 6" descr="sandal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1163" y="3733800"/>
            <a:ext cx="1600200"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descr="att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4051300"/>
            <a:ext cx="19145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48" name="Object 8"/>
          <p:cNvGraphicFramePr>
            <a:graphicFrameLocks noChangeAspect="1"/>
          </p:cNvGraphicFramePr>
          <p:nvPr/>
        </p:nvGraphicFramePr>
        <p:xfrm>
          <a:off x="5400675" y="4030663"/>
          <a:ext cx="969963" cy="1609725"/>
        </p:xfrm>
        <a:graphic>
          <a:graphicData uri="http://schemas.openxmlformats.org/presentationml/2006/ole">
            <mc:AlternateContent xmlns:mc="http://schemas.openxmlformats.org/markup-compatibility/2006">
              <mc:Choice xmlns:v="urn:schemas-microsoft-com:vml" Requires="v">
                <p:oleObj spid="_x0000_s61454" name="Photo Editor Photo" r:id="rId9" imgW="1428949" imgH="2371429" progId="MSPhotoEd.3">
                  <p:embed/>
                </p:oleObj>
              </mc:Choice>
              <mc:Fallback>
                <p:oleObj name="Photo Editor Photo" r:id="rId9" imgW="1428949" imgH="2371429" progId="MSPhotoEd.3">
                  <p:embed/>
                  <p:pic>
                    <p:nvPicPr>
                      <p:cNvPr id="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00675" y="4030663"/>
                        <a:ext cx="969963"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1449" name="Rectangle 9"/>
          <p:cNvSpPr>
            <a:spLocks noChangeArrowheads="1"/>
          </p:cNvSpPr>
          <p:nvPr/>
        </p:nvSpPr>
        <p:spPr bwMode="auto">
          <a:xfrm>
            <a:off x="4945063" y="3481388"/>
            <a:ext cx="92075" cy="2819400"/>
          </a:xfrm>
          <a:prstGeom prst="rect">
            <a:avLst/>
          </a:prstGeom>
          <a:solidFill>
            <a:srgbClr val="C4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sp>
        <p:nvSpPr>
          <p:cNvPr id="552970" name="Rectangle 10"/>
          <p:cNvSpPr>
            <a:spLocks noChangeArrowheads="1"/>
          </p:cNvSpPr>
          <p:nvPr/>
        </p:nvSpPr>
        <p:spPr bwMode="auto">
          <a:xfrm>
            <a:off x="762000" y="3200400"/>
            <a:ext cx="327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eaLnBrk="1" hangingPunct="1">
              <a:defRPr/>
            </a:pPr>
            <a:r>
              <a:rPr lang="en-US" altLang="en-US" sz="3200" b="0" dirty="0" smtClean="0">
                <a:effectLst>
                  <a:outerShdw blurRad="38100" dist="38100" dir="2700000" algn="tl">
                    <a:srgbClr val="FFFFFF"/>
                  </a:outerShdw>
                </a:effectLst>
              </a:rPr>
              <a:t>Inappropriate</a:t>
            </a:r>
          </a:p>
        </p:txBody>
      </p:sp>
      <p:sp>
        <p:nvSpPr>
          <p:cNvPr id="552971" name="Rectangle 11"/>
          <p:cNvSpPr>
            <a:spLocks noChangeArrowheads="1"/>
          </p:cNvSpPr>
          <p:nvPr/>
        </p:nvSpPr>
        <p:spPr bwMode="auto">
          <a:xfrm>
            <a:off x="5386388" y="31242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eaLnBrk="1" hangingPunct="1">
              <a:defRPr/>
            </a:pPr>
            <a:r>
              <a:rPr lang="en-US" altLang="en-US" sz="3200" b="0" dirty="0" smtClean="0">
                <a:effectLst>
                  <a:outerShdw blurRad="38100" dist="38100" dir="2700000" algn="tl">
                    <a:srgbClr val="FFFFFF"/>
                  </a:outerShdw>
                </a:effectLst>
              </a:rPr>
              <a:t>Appropriate</a:t>
            </a:r>
          </a:p>
        </p:txBody>
      </p:sp>
      <p:sp>
        <p:nvSpPr>
          <p:cNvPr id="12" name="Rectangle 3"/>
          <p:cNvSpPr txBox="1">
            <a:spLocks noChangeArrowheads="1"/>
          </p:cNvSpPr>
          <p:nvPr/>
        </p:nvSpPr>
        <p:spPr bwMode="auto">
          <a:xfrm>
            <a:off x="4648200" y="1989138"/>
            <a:ext cx="41910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ormAutofit/>
          </a:bodyPr>
          <a:lstStyle>
            <a:lvl1pPr marL="90488" indent="-90488" algn="l" rtl="0" fontAlgn="base">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fontAlgn="base">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fontAlgn="base">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384048" lvl="1" indent="-182880" eaLnBrk="1" fontAlgn="auto" hangingPunct="1">
              <a:lnSpc>
                <a:spcPct val="80000"/>
              </a:lnSpc>
              <a:defRPr/>
            </a:pPr>
            <a:r>
              <a:rPr lang="en-US" altLang="en-US" b="0" dirty="0" smtClean="0">
                <a:solidFill>
                  <a:schemeClr val="tx1">
                    <a:lumMod val="75000"/>
                    <a:lumOff val="25000"/>
                  </a:schemeClr>
                </a:solidFill>
              </a:rPr>
              <a:t>Clothing that Effectively Covers the Legs</a:t>
            </a:r>
          </a:p>
          <a:p>
            <a:pPr marL="384048" lvl="1" indent="-182880" eaLnBrk="1" fontAlgn="auto" hangingPunct="1">
              <a:lnSpc>
                <a:spcPct val="80000"/>
              </a:lnSpc>
              <a:defRPr/>
            </a:pPr>
            <a:r>
              <a:rPr lang="en-US" altLang="en-US" b="0" dirty="0" smtClean="0">
                <a:solidFill>
                  <a:schemeClr val="tx1">
                    <a:lumMod val="75000"/>
                    <a:lumOff val="25000"/>
                  </a:schemeClr>
                </a:solidFill>
              </a:rPr>
              <a:t>Close-toed Shoes</a:t>
            </a:r>
          </a:p>
          <a:p>
            <a:pPr marL="384048" lvl="1" indent="-182880" eaLnBrk="1" fontAlgn="auto" hangingPunct="1">
              <a:lnSpc>
                <a:spcPct val="80000"/>
              </a:lnSpc>
              <a:defRPr/>
            </a:pPr>
            <a:r>
              <a:rPr lang="en-US" altLang="en-US" b="0" dirty="0" smtClean="0">
                <a:solidFill>
                  <a:schemeClr val="tx1">
                    <a:lumMod val="75000"/>
                    <a:lumOff val="25000"/>
                  </a:schemeClr>
                </a:solidFill>
              </a:rPr>
              <a:t>Personal Monitoring (in some cases)</a:t>
            </a:r>
          </a:p>
          <a:p>
            <a:pPr marL="384048" lvl="1" indent="-182880" eaLnBrk="1" fontAlgn="auto" hangingPunct="1">
              <a:lnSpc>
                <a:spcPct val="80000"/>
              </a:lnSpc>
              <a:defRPr/>
            </a:pPr>
            <a:endParaRPr lang="en-US" altLang="en-US" b="0" dirty="0">
              <a:solidFill>
                <a:schemeClr val="tx1">
                  <a:lumMod val="75000"/>
                  <a:lumOff val="25000"/>
                </a:schemeClr>
              </a:solidFill>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a:xfrm>
            <a:off x="990600" y="304800"/>
            <a:ext cx="7772400" cy="1143000"/>
          </a:xfrm>
        </p:spPr>
        <p:txBody>
          <a:bodyPr/>
          <a:lstStyle/>
          <a:p>
            <a:pPr eaLnBrk="1" fontAlgn="auto" hangingPunct="1">
              <a:spcAft>
                <a:spcPts val="0"/>
              </a:spcAft>
              <a:defRPr/>
            </a:pPr>
            <a:r>
              <a:rPr lang="en-US" altLang="en-US" dirty="0">
                <a:solidFill>
                  <a:schemeClr val="tx1">
                    <a:lumMod val="75000"/>
                    <a:lumOff val="25000"/>
                  </a:schemeClr>
                </a:solidFill>
              </a:rPr>
              <a:t>Wipe Test: When and Where?</a:t>
            </a:r>
          </a:p>
        </p:txBody>
      </p:sp>
      <p:sp>
        <p:nvSpPr>
          <p:cNvPr id="62467" name="Rectangle 3"/>
          <p:cNvSpPr>
            <a:spLocks noGrp="1" noChangeArrowheads="1"/>
          </p:cNvSpPr>
          <p:nvPr>
            <p:ph idx="1"/>
          </p:nvPr>
        </p:nvSpPr>
        <p:spPr>
          <a:xfrm>
            <a:off x="762000" y="1828800"/>
            <a:ext cx="7467600" cy="5029200"/>
          </a:xfrm>
        </p:spPr>
        <p:txBody>
          <a:bodyPr/>
          <a:lstStyle/>
          <a:p>
            <a:pPr eaLnBrk="1" hangingPunct="1"/>
            <a:r>
              <a:rPr lang="en-US" altLang="en-US" sz="2800" smtClean="0"/>
              <a:t>If you are actively using isotopes</a:t>
            </a:r>
          </a:p>
          <a:p>
            <a:pPr lvl="1" eaLnBrk="1" hangingPunct="1"/>
            <a:r>
              <a:rPr lang="en-US" altLang="en-US" sz="2400" smtClean="0"/>
              <a:t>“Full” wipe test must be documented MONTHLY</a:t>
            </a:r>
          </a:p>
          <a:p>
            <a:pPr eaLnBrk="1" hangingPunct="1"/>
            <a:r>
              <a:rPr lang="en-US" altLang="en-US" sz="2800" smtClean="0"/>
              <a:t>If you are merely storing RAM</a:t>
            </a:r>
          </a:p>
          <a:p>
            <a:pPr lvl="1" eaLnBrk="1" hangingPunct="1"/>
            <a:r>
              <a:rPr lang="en-US" altLang="en-US" sz="2400" smtClean="0"/>
              <a:t>Storage location must be wipe tested MONTHLY</a:t>
            </a:r>
          </a:p>
          <a:p>
            <a:pPr eaLnBrk="1" hangingPunct="1"/>
            <a:r>
              <a:rPr lang="en-US" altLang="en-US" sz="2800" smtClean="0"/>
              <a:t>If no RAM is used or stored</a:t>
            </a:r>
          </a:p>
          <a:p>
            <a:pPr lvl="1" eaLnBrk="1" hangingPunct="1"/>
            <a:r>
              <a:rPr lang="en-US" altLang="en-US" sz="2400" smtClean="0"/>
              <a:t>Written statement on the wipe test form (no RAM usage or storage in XXX month) should be generated MONTHLY</a:t>
            </a:r>
          </a:p>
          <a:p>
            <a:pPr lvl="1" eaLnBrk="1" hangingPunct="1"/>
            <a:r>
              <a:rPr lang="en-US" altLang="en-US" sz="2400" smtClean="0"/>
              <a:t>Or contact Radiation Safety to go inactive RAM status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762000" y="533400"/>
            <a:ext cx="7543800" cy="822325"/>
          </a:xfrm>
        </p:spPr>
        <p:txBody>
          <a:bodyPr/>
          <a:lstStyle/>
          <a:p>
            <a:pPr eaLnBrk="1" fontAlgn="auto" hangingPunct="1">
              <a:spcAft>
                <a:spcPts val="0"/>
              </a:spcAft>
              <a:defRPr/>
            </a:pPr>
            <a:r>
              <a:rPr lang="en-US" altLang="en-US" dirty="0">
                <a:solidFill>
                  <a:schemeClr val="tx1">
                    <a:lumMod val="75000"/>
                    <a:lumOff val="25000"/>
                  </a:schemeClr>
                </a:solidFill>
              </a:rPr>
              <a:t>“Full” Wipe Test Procedure</a:t>
            </a:r>
          </a:p>
        </p:txBody>
      </p:sp>
      <p:sp>
        <p:nvSpPr>
          <p:cNvPr id="59395" name="Rectangle 3"/>
          <p:cNvSpPr>
            <a:spLocks noGrp="1" noChangeArrowheads="1"/>
          </p:cNvSpPr>
          <p:nvPr>
            <p:ph idx="1"/>
          </p:nvPr>
        </p:nvSpPr>
        <p:spPr>
          <a:xfrm>
            <a:off x="779463" y="1905000"/>
            <a:ext cx="7772400" cy="4724400"/>
          </a:xfrm>
        </p:spPr>
        <p:txBody>
          <a:bodyPr/>
          <a:lstStyle/>
          <a:p>
            <a:pPr eaLnBrk="1" hangingPunct="1"/>
            <a:r>
              <a:rPr lang="en-US" altLang="en-US" sz="2800" smtClean="0"/>
              <a:t>Several wipes should be taken in room where RAM is used</a:t>
            </a:r>
          </a:p>
          <a:p>
            <a:pPr lvl="1" eaLnBrk="1" hangingPunct="1"/>
            <a:r>
              <a:rPr lang="en-US" altLang="en-US" sz="2400" smtClean="0"/>
              <a:t>Use cotton swab to take samples from different areas within the room </a:t>
            </a:r>
          </a:p>
          <a:p>
            <a:pPr lvl="1" eaLnBrk="1" hangingPunct="1"/>
            <a:r>
              <a:rPr lang="en-US" altLang="en-US" sz="2400" smtClean="0"/>
              <a:t>At least one of storage area</a:t>
            </a:r>
          </a:p>
          <a:p>
            <a:pPr eaLnBrk="1" hangingPunct="1"/>
            <a:r>
              <a:rPr lang="en-US" altLang="en-US" sz="2800" smtClean="0"/>
              <a:t>Place samples in separate vials or envelopes</a:t>
            </a:r>
          </a:p>
          <a:p>
            <a:pPr eaLnBrk="1" hangingPunct="1"/>
            <a:r>
              <a:rPr lang="en-US" altLang="en-US" sz="2800" smtClean="0"/>
              <a:t>Label each vial or envelope noting the location of the sample</a:t>
            </a:r>
          </a:p>
          <a:p>
            <a:pPr eaLnBrk="1" hangingPunct="1"/>
            <a:r>
              <a:rPr lang="en-US" altLang="en-US" sz="2800" smtClean="0"/>
              <a:t>Fill out “Laboratory Wipe Test Report” Form (RS-08)</a:t>
            </a:r>
          </a:p>
          <a:p>
            <a:pPr lvl="1" eaLnBrk="1" hangingPunct="1"/>
            <a:r>
              <a:rPr lang="en-US" altLang="en-US" sz="2400" smtClean="0"/>
              <a:t>Form can be found on our website</a:t>
            </a:r>
          </a:p>
          <a:p>
            <a:pPr lvl="1" eaLnBrk="1" hangingPunct="1"/>
            <a:endParaRPr lang="en-US" altLang="en-US" sz="2400" smtClean="0"/>
          </a:p>
          <a:p>
            <a:pPr lvl="1" eaLnBrk="1" hangingPunct="1"/>
            <a:endParaRPr lang="en-US" altLang="en-US" sz="24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afterEffect">
                                  <p:stCondLst>
                                    <p:cond delay="0"/>
                                  </p:stCondLst>
                                  <p:childTnLst>
                                    <p:animScale>
                                      <p:cBhvr>
                                        <p:cTn id="6" dur="1000" fill="hold"/>
                                        <p:tgtEl>
                                          <p:spTgt spid="59395">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a:xfrm>
            <a:off x="762000" y="155575"/>
            <a:ext cx="7543800" cy="1449388"/>
          </a:xfrm>
        </p:spPr>
        <p:txBody>
          <a:bodyPr/>
          <a:lstStyle/>
          <a:p>
            <a:pPr eaLnBrk="1" fontAlgn="auto" hangingPunct="1">
              <a:spcAft>
                <a:spcPts val="0"/>
              </a:spcAft>
              <a:defRPr/>
            </a:pPr>
            <a:r>
              <a:rPr lang="en-US" altLang="en-US" dirty="0">
                <a:solidFill>
                  <a:schemeClr val="tx1">
                    <a:lumMod val="75000"/>
                    <a:lumOff val="25000"/>
                  </a:schemeClr>
                </a:solidFill>
                <a:latin typeface="Bahnschrift" panose="020B0502040204020203" pitchFamily="34" charset="0"/>
              </a:rPr>
              <a:t>Radiation Safety Oversight</a:t>
            </a:r>
          </a:p>
        </p:txBody>
      </p:sp>
      <p:sp>
        <p:nvSpPr>
          <p:cNvPr id="33795" name="Rectangle 3"/>
          <p:cNvSpPr>
            <a:spLocks noGrp="1" noChangeArrowheads="1"/>
          </p:cNvSpPr>
          <p:nvPr>
            <p:ph idx="1"/>
          </p:nvPr>
        </p:nvSpPr>
        <p:spPr>
          <a:xfrm>
            <a:off x="228600" y="1828800"/>
            <a:ext cx="8915400" cy="4525963"/>
          </a:xfrm>
        </p:spPr>
        <p:txBody>
          <a:bodyPr/>
          <a:lstStyle/>
          <a:p>
            <a:pPr eaLnBrk="1" hangingPunct="1"/>
            <a:r>
              <a:rPr lang="en-US" altLang="en-US" smtClean="0"/>
              <a:t>Radiation Safety Program</a:t>
            </a:r>
          </a:p>
          <a:p>
            <a:pPr lvl="1" eaLnBrk="1" hangingPunct="1">
              <a:buFontTx/>
              <a:buNone/>
            </a:pPr>
            <a:r>
              <a:rPr lang="en-US" altLang="en-US" smtClean="0"/>
              <a:t>(713) 500-5840</a:t>
            </a:r>
          </a:p>
          <a:p>
            <a:pPr lvl="1" eaLnBrk="1" hangingPunct="1">
              <a:buFontTx/>
              <a:buNone/>
            </a:pPr>
            <a:r>
              <a:rPr lang="en-US" altLang="en-US" sz="2600" smtClean="0">
                <a:hlinkClick r:id="rId2"/>
              </a:rPr>
              <a:t>https://www.uth.edu/safety/radiation-safety/index.htm</a:t>
            </a:r>
            <a:endParaRPr lang="en-US" altLang="en-US" sz="2600" smtClean="0"/>
          </a:p>
          <a:p>
            <a:pPr eaLnBrk="1" hangingPunct="1"/>
            <a:r>
              <a:rPr lang="en-US" altLang="en-US" smtClean="0"/>
              <a:t>Radiation Safety Committee</a:t>
            </a:r>
          </a:p>
          <a:p>
            <a:pPr lvl="1" eaLnBrk="1" hangingPunct="1">
              <a:buFontTx/>
              <a:buNone/>
            </a:pPr>
            <a:r>
              <a:rPr lang="en-US" altLang="en-US" sz="2600" smtClean="0">
                <a:hlinkClick r:id="rId3"/>
              </a:rPr>
              <a:t>https://www.uth.edu/safety/radiation-safety/radiation-safety-committee.htm</a:t>
            </a:r>
            <a:r>
              <a:rPr lang="en-US" altLang="en-US" sz="2600" smtClean="0"/>
              <a:t> </a:t>
            </a:r>
          </a:p>
          <a:p>
            <a:pPr eaLnBrk="1" hangingPunct="1"/>
            <a:r>
              <a:rPr lang="en-US" altLang="en-US" smtClean="0"/>
              <a:t>Radiation Control, Texas Department of State Health Services </a:t>
            </a:r>
          </a:p>
          <a:p>
            <a:pPr lvl="1" eaLnBrk="1" hangingPunct="1">
              <a:buFontTx/>
              <a:buNone/>
            </a:pPr>
            <a:r>
              <a:rPr lang="en-US" altLang="en-US" sz="2600" smtClean="0">
                <a:hlinkClick r:id="rId4"/>
              </a:rPr>
              <a:t>http://www.dshs.state.tx.us/radiation/default.shtm</a:t>
            </a:r>
            <a:r>
              <a:rPr lang="en-US" altLang="en-US" smtClean="0"/>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14400" y="304800"/>
            <a:ext cx="7848600" cy="1143000"/>
          </a:xfrm>
        </p:spPr>
        <p:txBody>
          <a:bodyPr/>
          <a:lstStyle/>
          <a:p>
            <a:pPr eaLnBrk="1" fontAlgn="auto" hangingPunct="1">
              <a:spcAft>
                <a:spcPts val="0"/>
              </a:spcAft>
              <a:defRPr/>
            </a:pPr>
            <a:r>
              <a:rPr lang="en-US" altLang="en-US" dirty="0">
                <a:solidFill>
                  <a:schemeClr val="tx1">
                    <a:lumMod val="75000"/>
                    <a:lumOff val="25000"/>
                  </a:schemeClr>
                </a:solidFill>
              </a:rPr>
              <a:t>Filling out the Report (RS-08)</a:t>
            </a:r>
          </a:p>
        </p:txBody>
      </p:sp>
      <p:sp>
        <p:nvSpPr>
          <p:cNvPr id="64515" name="Rectangle 3"/>
          <p:cNvSpPr>
            <a:spLocks noGrp="1" noChangeArrowheads="1"/>
          </p:cNvSpPr>
          <p:nvPr>
            <p:ph idx="1"/>
          </p:nvPr>
        </p:nvSpPr>
        <p:spPr>
          <a:xfrm>
            <a:off x="1019175" y="1828800"/>
            <a:ext cx="7772400" cy="4648200"/>
          </a:xfrm>
        </p:spPr>
        <p:txBody>
          <a:bodyPr/>
          <a:lstStyle/>
          <a:p>
            <a:pPr eaLnBrk="1" hangingPunct="1"/>
            <a:r>
              <a:rPr lang="en-US" altLang="en-US" sz="2800" smtClean="0"/>
              <a:t>Fill out all necessary information </a:t>
            </a:r>
          </a:p>
          <a:p>
            <a:pPr lvl="1" eaLnBrk="1" hangingPunct="1"/>
            <a:r>
              <a:rPr lang="en-US" altLang="en-US" sz="2800" smtClean="0"/>
              <a:t>Authorized user</a:t>
            </a:r>
          </a:p>
          <a:p>
            <a:pPr lvl="1" eaLnBrk="1" hangingPunct="1"/>
            <a:r>
              <a:rPr lang="en-US" altLang="en-US" sz="2800" smtClean="0"/>
              <a:t>Date</a:t>
            </a:r>
          </a:p>
          <a:p>
            <a:pPr lvl="1" eaLnBrk="1" hangingPunct="1"/>
            <a:r>
              <a:rPr lang="en-US" altLang="en-US" sz="2800" smtClean="0"/>
              <a:t>Building and Room number</a:t>
            </a:r>
          </a:p>
          <a:p>
            <a:pPr lvl="1" eaLnBrk="1" hangingPunct="1"/>
            <a:r>
              <a:rPr lang="en-US" altLang="en-US" sz="2800" smtClean="0"/>
              <a:t>Wipe tested by</a:t>
            </a:r>
          </a:p>
          <a:p>
            <a:pPr eaLnBrk="1" hangingPunct="1"/>
            <a:r>
              <a:rPr lang="en-US" altLang="en-US" sz="2800" smtClean="0"/>
              <a:t>Draw and label laboratory diagram in space provided</a:t>
            </a:r>
          </a:p>
          <a:p>
            <a:pPr eaLnBrk="1" hangingPunct="1"/>
            <a:r>
              <a:rPr lang="en-US" altLang="en-US" sz="2800" smtClean="0"/>
              <a:t>Attach LSC results to RS-08</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882650" y="292100"/>
            <a:ext cx="7239000" cy="1143000"/>
          </a:xfrm>
        </p:spPr>
        <p:txBody>
          <a:bodyPr/>
          <a:lstStyle/>
          <a:p>
            <a:pPr eaLnBrk="1" fontAlgn="auto" hangingPunct="1">
              <a:spcAft>
                <a:spcPts val="0"/>
              </a:spcAft>
              <a:defRPr/>
            </a:pPr>
            <a:r>
              <a:rPr lang="en-US" altLang="en-US" dirty="0">
                <a:solidFill>
                  <a:schemeClr val="tx1">
                    <a:lumMod val="75000"/>
                    <a:lumOff val="25000"/>
                  </a:schemeClr>
                </a:solidFill>
              </a:rPr>
              <a:t>Collecting the Sample</a:t>
            </a:r>
          </a:p>
        </p:txBody>
      </p:sp>
      <p:pic>
        <p:nvPicPr>
          <p:cNvPr id="60420" name="MVI_0164.mpeg">
            <a:hlinkClick r:id="" action="ppaction://media"/>
          </p:cNvPr>
          <p:cNvPicPr>
            <a:picLocks noGrp="1" noRot="1" noChangeAspect="1" noChangeArrowheads="1"/>
          </p:cNvPicPr>
          <p:nvPr>
            <p:ph type="media" sz="half" idx="1"/>
            <a:videoFile r:link="rId1"/>
          </p:nvPr>
        </p:nvPicPr>
        <p:blipFill>
          <a:blip r:embed="rId3">
            <a:extLst>
              <a:ext uri="{28A0092B-C50C-407E-A947-70E740481C1C}">
                <a14:useLocalDpi xmlns:a14="http://schemas.microsoft.com/office/drawing/2010/main" val="0"/>
              </a:ext>
            </a:extLst>
          </a:blip>
          <a:srcRect/>
          <a:stretch>
            <a:fillRect/>
          </a:stretch>
        </p:blipFill>
        <p:spPr>
          <a:xfrm>
            <a:off x="5257800" y="1916113"/>
            <a:ext cx="2700338" cy="2025650"/>
          </a:xfrm>
        </p:spPr>
      </p:pic>
      <p:sp>
        <p:nvSpPr>
          <p:cNvPr id="65540" name="Rectangle 3"/>
          <p:cNvSpPr>
            <a:spLocks noGrp="1" noChangeArrowheads="1"/>
          </p:cNvSpPr>
          <p:nvPr>
            <p:ph type="body" sz="half" idx="2"/>
          </p:nvPr>
        </p:nvSpPr>
        <p:spPr>
          <a:xfrm>
            <a:off x="858838" y="2090738"/>
            <a:ext cx="4191000" cy="1676400"/>
          </a:xfrm>
        </p:spPr>
        <p:txBody>
          <a:bodyPr/>
          <a:lstStyle/>
          <a:p>
            <a:pPr eaLnBrk="1" hangingPunct="1"/>
            <a:r>
              <a:rPr lang="en-US" altLang="en-US" sz="2800" smtClean="0"/>
              <a:t>Take samples in an “S” motion while rotating the cotton swab</a:t>
            </a:r>
          </a:p>
          <a:p>
            <a:pPr eaLnBrk="1" hangingPunct="1"/>
            <a:endParaRPr lang="en-US" altLang="en-US" sz="2800" smtClean="0"/>
          </a:p>
        </p:txBody>
      </p:sp>
      <p:pic>
        <p:nvPicPr>
          <p:cNvPr id="65541" name="Picture 5" descr="via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900" y="4011613"/>
            <a:ext cx="266065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6" descr="via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011613"/>
            <a:ext cx="288290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60420"/>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298450"/>
            <a:ext cx="7543800" cy="1450975"/>
          </a:xfrm>
        </p:spPr>
        <p:txBody>
          <a:bodyPr/>
          <a:lstStyle/>
          <a:p>
            <a:pPr eaLnBrk="1" fontAlgn="auto" hangingPunct="1">
              <a:spcAft>
                <a:spcPts val="0"/>
              </a:spcAft>
              <a:defRPr/>
            </a:pPr>
            <a:r>
              <a:rPr lang="en-US" altLang="en-US" dirty="0">
                <a:solidFill>
                  <a:schemeClr val="tx1">
                    <a:lumMod val="75000"/>
                    <a:lumOff val="25000"/>
                  </a:schemeClr>
                </a:solidFill>
              </a:rPr>
              <a:t>Preparing the Samples</a:t>
            </a:r>
          </a:p>
        </p:txBody>
      </p:sp>
      <p:sp>
        <p:nvSpPr>
          <p:cNvPr id="66563" name="Rectangle 3"/>
          <p:cNvSpPr>
            <a:spLocks noGrp="1" noChangeArrowheads="1"/>
          </p:cNvSpPr>
          <p:nvPr>
            <p:ph idx="1"/>
          </p:nvPr>
        </p:nvSpPr>
        <p:spPr>
          <a:xfrm>
            <a:off x="677863" y="2138363"/>
            <a:ext cx="7772400" cy="4191000"/>
          </a:xfrm>
        </p:spPr>
        <p:txBody>
          <a:bodyPr/>
          <a:lstStyle/>
          <a:p>
            <a:pPr eaLnBrk="1" hangingPunct="1"/>
            <a:r>
              <a:rPr lang="en-US" altLang="en-US" smtClean="0"/>
              <a:t>Samples are placed individually in separate vials or eppendorf tubes and LSC cocktail is added</a:t>
            </a:r>
          </a:p>
          <a:p>
            <a:pPr eaLnBrk="1" hangingPunct="1"/>
            <a:r>
              <a:rPr lang="en-US" altLang="en-US" smtClean="0"/>
              <a:t>A blank vial/eppendorf tube is prepared in the same manner</a:t>
            </a:r>
          </a:p>
          <a:p>
            <a:pPr eaLnBrk="1" hangingPunct="1"/>
            <a:endParaRPr lang="en-US" altLang="en-US" smtClean="0"/>
          </a:p>
        </p:txBody>
      </p:sp>
      <p:pic>
        <p:nvPicPr>
          <p:cNvPr id="66564" name="Picture 4" descr="sample collection"/>
          <p:cNvPicPr>
            <a:picLocks noChangeAspect="1" noChangeArrowheads="1"/>
          </p:cNvPicPr>
          <p:nvPr/>
        </p:nvPicPr>
        <p:blipFill>
          <a:blip r:embed="rId2">
            <a:extLst>
              <a:ext uri="{28A0092B-C50C-407E-A947-70E740481C1C}">
                <a14:useLocalDpi xmlns:a14="http://schemas.microsoft.com/office/drawing/2010/main" val="0"/>
              </a:ext>
            </a:extLst>
          </a:blip>
          <a:srcRect t="751" b="3751"/>
          <a:stretch>
            <a:fillRect/>
          </a:stretch>
        </p:blipFill>
        <p:spPr bwMode="auto">
          <a:xfrm>
            <a:off x="685800" y="4364038"/>
            <a:ext cx="2743200"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5" descr="dilution"/>
          <p:cNvPicPr>
            <a:picLocks noChangeAspect="1" noChangeArrowheads="1"/>
          </p:cNvPicPr>
          <p:nvPr/>
        </p:nvPicPr>
        <p:blipFill>
          <a:blip r:embed="rId3">
            <a:extLst>
              <a:ext uri="{28A0092B-C50C-407E-A947-70E740481C1C}">
                <a14:useLocalDpi xmlns:a14="http://schemas.microsoft.com/office/drawing/2010/main" val="0"/>
              </a:ext>
            </a:extLst>
          </a:blip>
          <a:srcRect t="4500"/>
          <a:stretch>
            <a:fillRect/>
          </a:stretch>
        </p:blipFill>
        <p:spPr bwMode="auto">
          <a:xfrm>
            <a:off x="6405563" y="4367213"/>
            <a:ext cx="26670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6" descr="dilution clos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1100" y="4365625"/>
            <a:ext cx="2425700" cy="196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822325" y="914400"/>
            <a:ext cx="7543800" cy="822325"/>
          </a:xfrm>
        </p:spPr>
        <p:txBody>
          <a:bodyPr/>
          <a:lstStyle/>
          <a:p>
            <a:pPr eaLnBrk="1" fontAlgn="auto" hangingPunct="1">
              <a:spcAft>
                <a:spcPts val="0"/>
              </a:spcAft>
              <a:defRPr/>
            </a:pPr>
            <a:r>
              <a:rPr lang="en-US" altLang="en-US" dirty="0">
                <a:solidFill>
                  <a:schemeClr val="tx1">
                    <a:lumMod val="75000"/>
                    <a:lumOff val="25000"/>
                  </a:schemeClr>
                </a:solidFill>
              </a:rPr>
              <a:t>Analyzing the Samples  </a:t>
            </a:r>
          </a:p>
        </p:txBody>
      </p:sp>
      <p:sp>
        <p:nvSpPr>
          <p:cNvPr id="67587" name="Rectangle 3"/>
          <p:cNvSpPr>
            <a:spLocks noGrp="1" noChangeArrowheads="1"/>
          </p:cNvSpPr>
          <p:nvPr>
            <p:ph idx="1"/>
          </p:nvPr>
        </p:nvSpPr>
        <p:spPr>
          <a:xfrm>
            <a:off x="822325" y="1828800"/>
            <a:ext cx="7620000" cy="4648200"/>
          </a:xfrm>
        </p:spPr>
        <p:txBody>
          <a:bodyPr/>
          <a:lstStyle/>
          <a:p>
            <a:pPr eaLnBrk="1" hangingPunct="1"/>
            <a:r>
              <a:rPr lang="en-US" altLang="en-US" sz="2800" smtClean="0"/>
              <a:t>Place tubes into vial holders</a:t>
            </a:r>
          </a:p>
          <a:p>
            <a:pPr eaLnBrk="1" hangingPunct="1"/>
            <a:r>
              <a:rPr lang="en-US" altLang="en-US" sz="2800" smtClean="0"/>
              <a:t>Insert tubes into LSC racks</a:t>
            </a:r>
          </a:p>
          <a:p>
            <a:pPr eaLnBrk="1" hangingPunct="1"/>
            <a:r>
              <a:rPr lang="en-US" altLang="en-US" sz="2800" smtClean="0"/>
              <a:t>Load racks into the Liquid Scintillation Counter (LSC) and flag the samples for counting.</a:t>
            </a:r>
          </a:p>
          <a:p>
            <a:pPr eaLnBrk="1" hangingPunct="1"/>
            <a:r>
              <a:rPr lang="en-US" altLang="en-US" sz="2800" smtClean="0"/>
              <a:t>Flag:</a:t>
            </a:r>
          </a:p>
          <a:p>
            <a:pPr lvl="1" eaLnBrk="1" hangingPunct="1"/>
            <a:r>
              <a:rPr lang="en-US" altLang="en-US" sz="2400" smtClean="0"/>
              <a:t>Slide the tab located on the rack to the position where the color is showing (This tells the LSC that the sample has not been read).</a:t>
            </a:r>
          </a:p>
          <a:p>
            <a:pPr lvl="1" eaLnBrk="1" hangingPunct="1"/>
            <a:r>
              <a:rPr lang="en-US" altLang="en-US" sz="2400" smtClean="0"/>
              <a:t>When the tab is in the opposite position it tells the user that the sample has been read.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sz="quarter"/>
          </p:nvPr>
        </p:nvSpPr>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Analyzing the Samples</a:t>
            </a:r>
          </a:p>
        </p:txBody>
      </p:sp>
      <p:pic>
        <p:nvPicPr>
          <p:cNvPr id="68611" name="Picture 6" descr="LSC Insert"/>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5295900" y="4125913"/>
            <a:ext cx="2844800" cy="2133600"/>
          </a:xfrm>
          <a:noFill/>
          <a:extLs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8612" name="Picture 5" descr="insert dilution"/>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2676525" y="1676400"/>
            <a:ext cx="2657475" cy="1993900"/>
          </a:xfrm>
          <a:noFill/>
          <a:extLs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3" name="Line 7"/>
          <p:cNvSpPr>
            <a:spLocks noChangeShapeType="1"/>
          </p:cNvSpPr>
          <p:nvPr/>
        </p:nvSpPr>
        <p:spPr bwMode="auto">
          <a:xfrm flipH="1">
            <a:off x="2971800" y="4724400"/>
            <a:ext cx="304800" cy="304800"/>
          </a:xfrm>
          <a:prstGeom prst="line">
            <a:avLst/>
          </a:prstGeom>
          <a:noFill/>
          <a:ln w="12700" cap="sq">
            <a:solidFill>
              <a:srgbClr val="FFFF00"/>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68614" name="Group 11"/>
          <p:cNvGrpSpPr>
            <a:grpSpLocks/>
          </p:cNvGrpSpPr>
          <p:nvPr/>
        </p:nvGrpSpPr>
        <p:grpSpPr bwMode="auto">
          <a:xfrm>
            <a:off x="1447800" y="4125913"/>
            <a:ext cx="2743200" cy="2133600"/>
            <a:chOff x="480" y="2688"/>
            <a:chExt cx="2112" cy="1632"/>
          </a:xfrm>
        </p:grpSpPr>
        <p:pic>
          <p:nvPicPr>
            <p:cNvPr id="68620" name="Picture 3" descr="fla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2688"/>
              <a:ext cx="2112" cy="16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1" name="Text Box 8"/>
            <p:cNvSpPr txBox="1">
              <a:spLocks noChangeArrowheads="1"/>
            </p:cNvSpPr>
            <p:nvPr/>
          </p:nvSpPr>
          <p:spPr bwMode="auto">
            <a:xfrm>
              <a:off x="528" y="2736"/>
              <a:ext cx="2064" cy="212"/>
            </a:xfrm>
            <a:prstGeom prst="rect">
              <a:avLst/>
            </a:prstGeom>
            <a:solidFill>
              <a:schemeClr val="tx1">
                <a:alpha val="32156"/>
              </a:scheme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1600" b="0">
                  <a:solidFill>
                    <a:srgbClr val="FFFF00"/>
                  </a:solidFill>
                  <a:latin typeface="Times New Roman" panose="02020603050405020304" pitchFamily="18" charset="0"/>
                </a:rPr>
                <a:t>Tab position indicates vials not read.</a:t>
              </a:r>
            </a:p>
          </p:txBody>
        </p:sp>
      </p:grpSp>
      <p:grpSp>
        <p:nvGrpSpPr>
          <p:cNvPr id="68615" name="Group 12"/>
          <p:cNvGrpSpPr>
            <a:grpSpLocks/>
          </p:cNvGrpSpPr>
          <p:nvPr/>
        </p:nvGrpSpPr>
        <p:grpSpPr bwMode="auto">
          <a:xfrm>
            <a:off x="5943600" y="1676400"/>
            <a:ext cx="2895600" cy="2109788"/>
            <a:chOff x="3312" y="960"/>
            <a:chExt cx="2111" cy="1584"/>
          </a:xfrm>
        </p:grpSpPr>
        <p:pic>
          <p:nvPicPr>
            <p:cNvPr id="68617" name="Picture 4" descr="t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2" y="960"/>
              <a:ext cx="2111" cy="15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18" name="Line 9"/>
            <p:cNvSpPr>
              <a:spLocks noChangeShapeType="1"/>
            </p:cNvSpPr>
            <p:nvPr/>
          </p:nvSpPr>
          <p:spPr bwMode="auto">
            <a:xfrm flipH="1">
              <a:off x="3744" y="1248"/>
              <a:ext cx="288" cy="288"/>
            </a:xfrm>
            <a:prstGeom prst="line">
              <a:avLst/>
            </a:prstGeom>
            <a:noFill/>
            <a:ln w="12700" cap="sq">
              <a:solidFill>
                <a:srgbClr val="FFFF00"/>
              </a:solidFill>
              <a:round/>
              <a:headEnd type="none" w="sm" len="sm"/>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8619" name="Text Box 10"/>
            <p:cNvSpPr txBox="1">
              <a:spLocks noChangeArrowheads="1"/>
            </p:cNvSpPr>
            <p:nvPr/>
          </p:nvSpPr>
          <p:spPr bwMode="auto">
            <a:xfrm>
              <a:off x="3312" y="1056"/>
              <a:ext cx="1872" cy="195"/>
            </a:xfrm>
            <a:prstGeom prst="rect">
              <a:avLst/>
            </a:prstGeom>
            <a:solidFill>
              <a:schemeClr val="tx1">
                <a:alpha val="32156"/>
              </a:schemeClr>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1600" b="0">
                  <a:solidFill>
                    <a:srgbClr val="FFFF00"/>
                  </a:solidFill>
                  <a:latin typeface="Times New Roman" panose="02020603050405020304" pitchFamily="18" charset="0"/>
                </a:rPr>
                <a:t>Tab position indicates vials read.</a:t>
              </a:r>
            </a:p>
          </p:txBody>
        </p:sp>
      </p:grpSp>
      <p:graphicFrame>
        <p:nvGraphicFramePr>
          <p:cNvPr id="68616" name="Object 13"/>
          <p:cNvGraphicFramePr>
            <a:graphicFrameLocks noChangeAspect="1"/>
          </p:cNvGraphicFramePr>
          <p:nvPr/>
        </p:nvGraphicFramePr>
        <p:xfrm>
          <a:off x="525463" y="1471613"/>
          <a:ext cx="1849437" cy="2438400"/>
        </p:xfrm>
        <a:graphic>
          <a:graphicData uri="http://schemas.openxmlformats.org/presentationml/2006/ole">
            <mc:AlternateContent xmlns:mc="http://schemas.openxmlformats.org/markup-compatibility/2006">
              <mc:Choice xmlns:v="urn:schemas-microsoft-com:vml" Requires="v">
                <p:oleObj spid="_x0000_s68622" name="Photo Editor Photo" r:id="rId7" imgW="4552381" imgH="5380952" progId="MSPhotoEd.3">
                  <p:embed/>
                </p:oleObj>
              </mc:Choice>
              <mc:Fallback>
                <p:oleObj name="Photo Editor Photo" r:id="rId7" imgW="4552381" imgH="5380952" progId="MSPhotoEd.3">
                  <p:embed/>
                  <p:pic>
                    <p:nvPicPr>
                      <p:cNvPr id="0" name="Object 13"/>
                      <p:cNvPicPr>
                        <a:picLocks noChangeAspect="1" noChangeArrowheads="1"/>
                      </p:cNvPicPr>
                      <p:nvPr/>
                    </p:nvPicPr>
                    <p:blipFill>
                      <a:blip r:embed="rId8">
                        <a:extLst>
                          <a:ext uri="{28A0092B-C50C-407E-A947-70E740481C1C}">
                            <a14:useLocalDpi xmlns:a14="http://schemas.microsoft.com/office/drawing/2010/main" val="0"/>
                          </a:ext>
                        </a:extLst>
                      </a:blip>
                      <a:srcRect r="16020"/>
                      <a:stretch>
                        <a:fillRect/>
                      </a:stretch>
                    </p:blipFill>
                    <p:spPr bwMode="auto">
                      <a:xfrm>
                        <a:off x="525463" y="1471613"/>
                        <a:ext cx="18494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822325" y="838200"/>
            <a:ext cx="7543800" cy="898525"/>
          </a:xfrm>
        </p:spPr>
        <p:txBody>
          <a:bodyPr/>
          <a:lstStyle/>
          <a:p>
            <a:pPr eaLnBrk="1" fontAlgn="auto" hangingPunct="1">
              <a:spcAft>
                <a:spcPts val="0"/>
              </a:spcAft>
              <a:defRPr/>
            </a:pPr>
            <a:r>
              <a:rPr lang="en-US" altLang="en-US" dirty="0">
                <a:solidFill>
                  <a:schemeClr val="tx1">
                    <a:lumMod val="75000"/>
                    <a:lumOff val="25000"/>
                  </a:schemeClr>
                </a:solidFill>
              </a:rPr>
              <a:t>Reading the Data</a:t>
            </a:r>
          </a:p>
        </p:txBody>
      </p:sp>
      <p:sp>
        <p:nvSpPr>
          <p:cNvPr id="69635" name="Rectangle 3"/>
          <p:cNvSpPr>
            <a:spLocks noGrp="1" noChangeArrowheads="1"/>
          </p:cNvSpPr>
          <p:nvPr>
            <p:ph idx="1"/>
          </p:nvPr>
        </p:nvSpPr>
        <p:spPr>
          <a:xfrm>
            <a:off x="822325" y="1981200"/>
            <a:ext cx="7772400" cy="4419600"/>
          </a:xfrm>
        </p:spPr>
        <p:txBody>
          <a:bodyPr/>
          <a:lstStyle/>
          <a:p>
            <a:pPr eaLnBrk="1" hangingPunct="1"/>
            <a:r>
              <a:rPr lang="en-US" altLang="en-US" sz="2800" smtClean="0"/>
              <a:t>Locate the Background CPM in the left column of the Minimum Detectable Activity (MDA) &amp; Action Level Sheet</a:t>
            </a:r>
          </a:p>
          <a:p>
            <a:pPr eaLnBrk="1" hangingPunct="1"/>
            <a:r>
              <a:rPr lang="en-US" altLang="en-US" sz="2800" smtClean="0"/>
              <a:t>Find the Action Level that corresponds to the background level</a:t>
            </a:r>
          </a:p>
          <a:p>
            <a:pPr lvl="1" eaLnBrk="1" hangingPunct="1"/>
            <a:r>
              <a:rPr lang="en-US" altLang="en-US" sz="2800" smtClean="0">
                <a:solidFill>
                  <a:srgbClr val="FF0000"/>
                </a:solidFill>
              </a:rPr>
              <a:t>If the sample has a higher CPM than the action level then the sample area is contaminated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914400" y="325438"/>
            <a:ext cx="7772400" cy="1143000"/>
          </a:xfrm>
        </p:spPr>
        <p:txBody>
          <a:bodyPr/>
          <a:lstStyle/>
          <a:p>
            <a:pPr eaLnBrk="1" fontAlgn="auto" hangingPunct="1">
              <a:spcAft>
                <a:spcPts val="0"/>
              </a:spcAft>
              <a:defRPr/>
            </a:pPr>
            <a:r>
              <a:rPr lang="en-US" altLang="en-US" dirty="0">
                <a:solidFill>
                  <a:schemeClr val="tx1">
                    <a:lumMod val="75000"/>
                    <a:lumOff val="25000"/>
                  </a:schemeClr>
                </a:solidFill>
              </a:rPr>
              <a:t>Quick Contamination Check</a:t>
            </a:r>
          </a:p>
        </p:txBody>
      </p:sp>
      <p:sp>
        <p:nvSpPr>
          <p:cNvPr id="70659" name="Rectangle 3"/>
          <p:cNvSpPr>
            <a:spLocks noGrp="1" noChangeArrowheads="1"/>
          </p:cNvSpPr>
          <p:nvPr>
            <p:ph idx="1"/>
          </p:nvPr>
        </p:nvSpPr>
        <p:spPr>
          <a:xfrm>
            <a:off x="762000" y="1963738"/>
            <a:ext cx="7772400" cy="4495800"/>
          </a:xfrm>
        </p:spPr>
        <p:txBody>
          <a:bodyPr/>
          <a:lstStyle/>
          <a:p>
            <a:pPr eaLnBrk="1" hangingPunct="1"/>
            <a:r>
              <a:rPr lang="en-US" altLang="en-US" sz="3200" smtClean="0"/>
              <a:t>If the MDA sheet is not accessible the a rule of thumb for determining if the area is contaminated is if the sample CPM is greater than three (3) times that of the background</a:t>
            </a:r>
          </a:p>
        </p:txBody>
      </p:sp>
      <p:sp>
        <p:nvSpPr>
          <p:cNvPr id="70660" name="Text Box 4"/>
          <p:cNvSpPr txBox="1">
            <a:spLocks noChangeArrowheads="1"/>
          </p:cNvSpPr>
          <p:nvPr/>
        </p:nvSpPr>
        <p:spPr bwMode="auto">
          <a:xfrm>
            <a:off x="914400" y="4495800"/>
            <a:ext cx="7772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3200" b="0">
                <a:solidFill>
                  <a:srgbClr val="FF0000"/>
                </a:solidFill>
              </a:rPr>
              <a:t>Contaminated area &gt; (3)*(Background)</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rPr>
              <a:t>Survey with GM Counter </a:t>
            </a:r>
          </a:p>
        </p:txBody>
      </p:sp>
      <p:sp>
        <p:nvSpPr>
          <p:cNvPr id="71683" name="Rectangle 3"/>
          <p:cNvSpPr>
            <a:spLocks noGrp="1" noChangeArrowheads="1"/>
          </p:cNvSpPr>
          <p:nvPr>
            <p:ph idx="1"/>
          </p:nvPr>
        </p:nvSpPr>
        <p:spPr>
          <a:xfrm>
            <a:off x="822325" y="2003425"/>
            <a:ext cx="7772400" cy="4495800"/>
          </a:xfrm>
        </p:spPr>
        <p:txBody>
          <a:bodyPr/>
          <a:lstStyle/>
          <a:p>
            <a:pPr eaLnBrk="1" hangingPunct="1"/>
            <a:r>
              <a:rPr lang="en-US" altLang="en-US" sz="2800" smtClean="0"/>
              <a:t>Also a good idea to survey work area, lab coat after working with RAM</a:t>
            </a:r>
          </a:p>
          <a:p>
            <a:pPr eaLnBrk="1" hangingPunct="1"/>
            <a:r>
              <a:rPr lang="en-US" altLang="en-US" sz="2800" smtClean="0"/>
              <a:t>H-3 not detected by Geiger-Mueller (GM) counter (too low energy beta)</a:t>
            </a:r>
          </a:p>
          <a:p>
            <a:pPr eaLnBrk="1" hangingPunct="1"/>
            <a:r>
              <a:rPr lang="en-US" altLang="en-US" sz="2800" smtClean="0"/>
              <a:t>Most other isotopes used in research detected by GM</a:t>
            </a:r>
          </a:p>
          <a:p>
            <a:pPr lvl="1" eaLnBrk="1" hangingPunct="1"/>
            <a:r>
              <a:rPr lang="en-US" altLang="en-US" sz="2400" smtClean="0">
                <a:solidFill>
                  <a:srgbClr val="C40000"/>
                </a:solidFill>
              </a:rPr>
              <a:t>Near contact with surface</a:t>
            </a:r>
          </a:p>
          <a:p>
            <a:pPr lvl="1" eaLnBrk="1" hangingPunct="1"/>
            <a:r>
              <a:rPr lang="en-US" altLang="en-US" sz="2400" smtClean="0">
                <a:solidFill>
                  <a:srgbClr val="C40000"/>
                </a:solidFill>
              </a:rPr>
              <a:t>Go over surface slowly</a:t>
            </a:r>
          </a:p>
        </p:txBody>
      </p:sp>
      <p:pic>
        <p:nvPicPr>
          <p:cNvPr id="71684" name="Picture 4" descr="survey of floor"/>
          <p:cNvPicPr>
            <a:picLocks noChangeAspect="1" noChangeArrowheads="1"/>
          </p:cNvPicPr>
          <p:nvPr/>
        </p:nvPicPr>
        <p:blipFill>
          <a:blip r:embed="rId2">
            <a:extLst>
              <a:ext uri="{28A0092B-C50C-407E-A947-70E740481C1C}">
                <a14:useLocalDpi xmlns:a14="http://schemas.microsoft.com/office/drawing/2010/main" val="0"/>
              </a:ext>
            </a:extLst>
          </a:blip>
          <a:srcRect l="60001" t="36829" r="11040" b="24553"/>
          <a:stretch>
            <a:fillRect/>
          </a:stretch>
        </p:blipFill>
        <p:spPr bwMode="auto">
          <a:xfrm>
            <a:off x="6019800" y="4251325"/>
            <a:ext cx="28924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609600"/>
            <a:ext cx="8610600" cy="990600"/>
          </a:xfrm>
        </p:spPr>
        <p:txBody>
          <a:bodyPr>
            <a:normAutofit fontScale="90000"/>
          </a:bodyPr>
          <a:lstStyle/>
          <a:p>
            <a:pPr eaLnBrk="1" fontAlgn="auto" hangingPunct="1">
              <a:spcAft>
                <a:spcPts val="0"/>
              </a:spcAft>
              <a:defRPr/>
            </a:pPr>
            <a:r>
              <a:rPr lang="en-US" altLang="en-US" dirty="0">
                <a:solidFill>
                  <a:schemeClr val="tx1">
                    <a:lumMod val="75000"/>
                    <a:lumOff val="25000"/>
                  </a:schemeClr>
                </a:solidFill>
                <a:effectLst>
                  <a:outerShdw blurRad="38100" dist="38100" dir="2700000" algn="tl">
                    <a:srgbClr val="C0C0C0"/>
                  </a:outerShdw>
                </a:effectLst>
              </a:rPr>
              <a:t> </a:t>
            </a:r>
            <a:r>
              <a:rPr lang="en-US" altLang="en-US" b="1" dirty="0">
                <a:solidFill>
                  <a:schemeClr val="tx1">
                    <a:lumMod val="75000"/>
                    <a:lumOff val="25000"/>
                  </a:schemeClr>
                </a:solidFill>
                <a:effectLst>
                  <a:outerShdw blurRad="38100" dist="38100" dir="2700000" algn="tl">
                    <a:srgbClr val="C0C0C0"/>
                  </a:outerShdw>
                </a:effectLst>
              </a:rPr>
              <a:t> </a:t>
            </a:r>
            <a:r>
              <a:rPr lang="en-US" altLang="en-US" dirty="0">
                <a:solidFill>
                  <a:schemeClr val="tx1">
                    <a:lumMod val="75000"/>
                    <a:lumOff val="25000"/>
                  </a:schemeClr>
                </a:solidFill>
                <a:effectLst>
                  <a:outerShdw blurRad="38100" dist="38100" dir="2700000" algn="tl">
                    <a:srgbClr val="000000">
                      <a:alpha val="43137"/>
                    </a:srgbClr>
                  </a:outerShdw>
                </a:effectLst>
              </a:rPr>
              <a:t>Environmental Protection </a:t>
            </a:r>
            <a:r>
              <a:rPr lang="en-US" altLang="en-US" dirty="0" smtClean="0">
                <a:solidFill>
                  <a:schemeClr val="tx1">
                    <a:lumMod val="75000"/>
                    <a:lumOff val="25000"/>
                  </a:schemeClr>
                </a:solidFill>
                <a:effectLst>
                  <a:outerShdw blurRad="38100" dist="38100" dir="2700000" algn="tl">
                    <a:srgbClr val="000000">
                      <a:alpha val="43137"/>
                    </a:srgbClr>
                  </a:outerShdw>
                </a:effectLst>
              </a:rPr>
              <a:t>Program 	Mission</a:t>
            </a:r>
            <a:endParaRPr lang="en-US" altLang="en-US" dirty="0">
              <a:solidFill>
                <a:schemeClr val="tx1">
                  <a:lumMod val="75000"/>
                  <a:lumOff val="25000"/>
                </a:schemeClr>
              </a:solidFill>
              <a:effectLst>
                <a:outerShdw blurRad="38100" dist="38100" dir="2700000" algn="tl">
                  <a:srgbClr val="000000">
                    <a:alpha val="43137"/>
                  </a:srgbClr>
                </a:outerShdw>
              </a:effectLst>
            </a:endParaRPr>
          </a:p>
        </p:txBody>
      </p:sp>
      <p:sp>
        <p:nvSpPr>
          <p:cNvPr id="72707" name="Rectangle 3"/>
          <p:cNvSpPr>
            <a:spLocks noGrp="1" noChangeArrowheads="1"/>
          </p:cNvSpPr>
          <p:nvPr>
            <p:ph idx="1"/>
          </p:nvPr>
        </p:nvSpPr>
        <p:spPr>
          <a:xfrm>
            <a:off x="685800" y="2057400"/>
            <a:ext cx="8153400" cy="4038600"/>
          </a:xfrm>
        </p:spPr>
        <p:txBody>
          <a:bodyPr/>
          <a:lstStyle/>
          <a:p>
            <a:pPr eaLnBrk="1" hangingPunct="1"/>
            <a:r>
              <a:rPr lang="en-US" altLang="en-US" sz="2800" smtClean="0"/>
              <a:t>Ensures the proper disposal of all waste streams: Radioactive, Chemical, and Biological</a:t>
            </a:r>
          </a:p>
          <a:p>
            <a:pPr eaLnBrk="1" hangingPunct="1"/>
            <a:r>
              <a:rPr lang="en-US" altLang="en-US" sz="2800" smtClean="0"/>
              <a:t>Monitors releases from the university in the form of air, water, and assets.</a:t>
            </a:r>
          </a:p>
          <a:p>
            <a:pPr eaLnBrk="1" hangingPunct="1"/>
            <a:r>
              <a:rPr lang="en-US" altLang="en-US" sz="2800" smtClean="0"/>
              <a:t>Wasteline 713-500-5837</a:t>
            </a:r>
          </a:p>
          <a:p>
            <a:pPr lvl="1" eaLnBrk="1" hangingPunct="1">
              <a:buFont typeface="Wingdings" panose="05000000000000000000" pitchFamily="2" charset="2"/>
              <a:buChar char="Ø"/>
            </a:pPr>
            <a:r>
              <a:rPr lang="en-US" altLang="en-US" sz="2400" smtClean="0"/>
              <a:t>1 - Radioactive</a:t>
            </a:r>
          </a:p>
          <a:p>
            <a:pPr lvl="1" eaLnBrk="1" hangingPunct="1">
              <a:buFont typeface="Wingdings" panose="05000000000000000000" pitchFamily="2" charset="2"/>
              <a:buChar char="Ø"/>
            </a:pPr>
            <a:r>
              <a:rPr lang="en-US" altLang="en-US" sz="2400" smtClean="0"/>
              <a:t>2 - Chemical</a:t>
            </a:r>
          </a:p>
          <a:p>
            <a:pPr lvl="1" eaLnBrk="1" hangingPunct="1">
              <a:buFont typeface="Wingdings" panose="05000000000000000000" pitchFamily="2" charset="2"/>
              <a:buChar char="Ø"/>
            </a:pPr>
            <a:r>
              <a:rPr lang="en-US" altLang="en-US" sz="2400" smtClean="0"/>
              <a:t>3 - Biological</a:t>
            </a:r>
          </a:p>
        </p:txBody>
      </p:sp>
      <p:pic>
        <p:nvPicPr>
          <p:cNvPr id="72708" name="Picture 5" descr="pho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44196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990600" y="533400"/>
            <a:ext cx="7258050" cy="719138"/>
          </a:xfrm>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Prior to Using RAM</a:t>
            </a:r>
            <a:r>
              <a:rPr lang="en-US" altLang="en-US" sz="4000" b="1">
                <a:solidFill>
                  <a:schemeClr val="tx1">
                    <a:lumMod val="75000"/>
                    <a:lumOff val="25000"/>
                  </a:schemeClr>
                </a:solidFill>
              </a:rPr>
              <a:t> </a:t>
            </a:r>
            <a:endParaRPr lang="en-US" altLang="en-US" b="1">
              <a:solidFill>
                <a:schemeClr val="tx1">
                  <a:lumMod val="75000"/>
                  <a:lumOff val="25000"/>
                </a:schemeClr>
              </a:solidFill>
            </a:endParaRPr>
          </a:p>
        </p:txBody>
      </p:sp>
      <p:sp>
        <p:nvSpPr>
          <p:cNvPr id="73731" name="Rectangle 3"/>
          <p:cNvSpPr>
            <a:spLocks noGrp="1" noChangeArrowheads="1"/>
          </p:cNvSpPr>
          <p:nvPr>
            <p:ph idx="1"/>
          </p:nvPr>
        </p:nvSpPr>
        <p:spPr>
          <a:xfrm>
            <a:off x="304800" y="1981200"/>
            <a:ext cx="8610600" cy="4113213"/>
          </a:xfrm>
        </p:spPr>
        <p:txBody>
          <a:bodyPr/>
          <a:lstStyle/>
          <a:p>
            <a:pPr eaLnBrk="1" hangingPunct="1"/>
            <a:r>
              <a:rPr lang="en-US" altLang="en-US" sz="2800" smtClean="0"/>
              <a:t>Isotopes and concentrations are evaluated during: </a:t>
            </a:r>
          </a:p>
          <a:p>
            <a:pPr lvl="1" eaLnBrk="1" hangingPunct="1"/>
            <a:r>
              <a:rPr lang="en-US" altLang="en-US" sz="2400" smtClean="0"/>
              <a:t>Radiation Safety Committee</a:t>
            </a:r>
          </a:p>
          <a:p>
            <a:pPr lvl="1" eaLnBrk="1" hangingPunct="1"/>
            <a:r>
              <a:rPr lang="en-US" altLang="en-US" sz="2400" smtClean="0"/>
              <a:t>Radiation Safety Program</a:t>
            </a:r>
          </a:p>
          <a:p>
            <a:pPr lvl="1" eaLnBrk="1" hangingPunct="1"/>
            <a:r>
              <a:rPr lang="en-US" altLang="en-US" sz="2400" smtClean="0"/>
              <a:t>Environmental Protection Program</a:t>
            </a:r>
          </a:p>
          <a:p>
            <a:pPr lvl="1" eaLnBrk="1" hangingPunct="1"/>
            <a:endParaRPr lang="en-US" altLang="en-US" sz="2600" smtClean="0"/>
          </a:p>
          <a:p>
            <a:pPr eaLnBrk="1" hangingPunct="1"/>
            <a:r>
              <a:rPr lang="en-US" altLang="en-US" sz="2800" smtClean="0"/>
              <a:t>Efforts are made to steer research towards using exempt isotopes and quantities to enhance health and safety and lower waste disposal expenditures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0" y="274638"/>
            <a:ext cx="9144000" cy="1143000"/>
          </a:xfrm>
        </p:spPr>
        <p:txBody>
          <a:bodyPr>
            <a:normAutofit fontScale="90000"/>
          </a:bodyPr>
          <a:lstStyle/>
          <a:p>
            <a:pPr eaLnBrk="1" fontAlgn="auto" hangingPunct="1">
              <a:spcAft>
                <a:spcPts val="0"/>
              </a:spcAft>
              <a:defRPr/>
            </a:pPr>
            <a:r>
              <a:rPr lang="en-US" altLang="en-US" dirty="0">
                <a:solidFill>
                  <a:schemeClr val="tx1">
                    <a:lumMod val="75000"/>
                    <a:lumOff val="25000"/>
                  </a:schemeClr>
                </a:solidFill>
                <a:latin typeface="Bahnschrift" panose="020B0502040204020203" pitchFamily="34" charset="0"/>
              </a:rPr>
              <a:t>Radiation Safety Training Requirements</a:t>
            </a:r>
          </a:p>
        </p:txBody>
      </p:sp>
      <p:sp>
        <p:nvSpPr>
          <p:cNvPr id="34819" name="Rectangle 3"/>
          <p:cNvSpPr>
            <a:spLocks noGrp="1" noChangeArrowheads="1"/>
          </p:cNvSpPr>
          <p:nvPr>
            <p:ph idx="1"/>
          </p:nvPr>
        </p:nvSpPr>
        <p:spPr>
          <a:xfrm>
            <a:off x="228600" y="1828800"/>
            <a:ext cx="8686800" cy="4648200"/>
          </a:xfrm>
        </p:spPr>
        <p:txBody>
          <a:bodyPr/>
          <a:lstStyle/>
          <a:p>
            <a:pPr eaLnBrk="1" hangingPunct="1"/>
            <a:r>
              <a:rPr lang="en-US" altLang="en-US" sz="2800" smtClean="0"/>
              <a:t>Individuals working with radioactive materials (RAM) are required to attend Basic radiation Safety Training at UTHealth</a:t>
            </a:r>
          </a:p>
          <a:p>
            <a:pPr eaLnBrk="1" hangingPunct="1"/>
            <a:r>
              <a:rPr lang="en-US" altLang="en-US" sz="2800" smtClean="0"/>
              <a:t>To be considered eligible for exemption from Basic Radiation Safety Training (BRST) at UTHealth:</a:t>
            </a:r>
          </a:p>
          <a:p>
            <a:pPr lvl="1" eaLnBrk="1" hangingPunct="1"/>
            <a:r>
              <a:rPr lang="en-US" altLang="en-US" sz="2400" smtClean="0"/>
              <a:t>1</a:t>
            </a:r>
            <a:r>
              <a:rPr lang="en-US" altLang="en-US" sz="2400" baseline="30000" smtClean="0"/>
              <a:t>st</a:t>
            </a:r>
            <a:r>
              <a:rPr lang="en-US" altLang="en-US" sz="2400" smtClean="0"/>
              <a:t>, provide documentation of radiation safety training at another institution that meets the minimum requirements of BRST at UTHealth</a:t>
            </a:r>
          </a:p>
          <a:p>
            <a:pPr lvl="1" eaLnBrk="1" hangingPunct="1"/>
            <a:r>
              <a:rPr lang="en-US" altLang="en-US" sz="2400" smtClean="0"/>
              <a:t>2</a:t>
            </a:r>
            <a:r>
              <a:rPr lang="en-US" altLang="en-US" sz="2400" baseline="30000" smtClean="0"/>
              <a:t>nd</a:t>
            </a:r>
            <a:r>
              <a:rPr lang="en-US" altLang="en-US" sz="2400" smtClean="0"/>
              <a:t>, complete “TRAINING: REVIEW OF SELECT RAIDATION SAFTEY PROCEDURES AT UTHealth”</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219200" y="381000"/>
            <a:ext cx="7391400" cy="912813"/>
          </a:xfrm>
        </p:spPr>
        <p:txBody>
          <a:bodyPr/>
          <a:lstStyle/>
          <a:p>
            <a:pPr eaLnBrk="1" fontAlgn="auto" hangingPunct="1">
              <a:spcAft>
                <a:spcPts val="0"/>
              </a:spcAft>
              <a:defRPr/>
            </a:pPr>
            <a:r>
              <a:rPr lang="en-US" altLang="en-US">
                <a:solidFill>
                  <a:schemeClr val="tx1">
                    <a:lumMod val="75000"/>
                    <a:lumOff val="25000"/>
                  </a:schemeClr>
                </a:solidFill>
              </a:rPr>
              <a:t> </a:t>
            </a:r>
            <a:r>
              <a:rPr lang="en-US" altLang="en-US">
                <a:solidFill>
                  <a:schemeClr val="tx1">
                    <a:lumMod val="75000"/>
                    <a:lumOff val="25000"/>
                  </a:schemeClr>
                </a:solidFill>
                <a:effectLst>
                  <a:outerShdw blurRad="38100" dist="38100" dir="2700000" algn="tl">
                    <a:srgbClr val="C0C0C0"/>
                  </a:outerShdw>
                </a:effectLst>
              </a:rPr>
              <a:t>Storage Principles</a:t>
            </a:r>
          </a:p>
        </p:txBody>
      </p:sp>
      <p:sp>
        <p:nvSpPr>
          <p:cNvPr id="74755" name="Rectangle 3"/>
          <p:cNvSpPr>
            <a:spLocks noGrp="1" noChangeArrowheads="1"/>
          </p:cNvSpPr>
          <p:nvPr>
            <p:ph idx="1"/>
          </p:nvPr>
        </p:nvSpPr>
        <p:spPr>
          <a:xfrm>
            <a:off x="228600" y="2133600"/>
            <a:ext cx="4953000" cy="4114800"/>
          </a:xfrm>
        </p:spPr>
        <p:txBody>
          <a:bodyPr/>
          <a:lstStyle/>
          <a:p>
            <a:pPr eaLnBrk="1" hangingPunct="1"/>
            <a:r>
              <a:rPr lang="en-US" altLang="en-US" smtClean="0"/>
              <a:t>Shield appropriately</a:t>
            </a:r>
          </a:p>
          <a:p>
            <a:pPr lvl="1" eaLnBrk="1" hangingPunct="1"/>
            <a:r>
              <a:rPr lang="en-US" altLang="en-US" smtClean="0"/>
              <a:t>Beta emitters - Plexiglas</a:t>
            </a:r>
          </a:p>
          <a:p>
            <a:pPr lvl="1" eaLnBrk="1" hangingPunct="1"/>
            <a:r>
              <a:rPr lang="en-US" altLang="en-US" smtClean="0"/>
              <a:t>Gamma emitters - lead</a:t>
            </a:r>
          </a:p>
          <a:p>
            <a:pPr eaLnBrk="1" hangingPunct="1"/>
            <a:r>
              <a:rPr lang="en-US" altLang="en-US" smtClean="0"/>
              <a:t>Survey frequently</a:t>
            </a:r>
          </a:p>
          <a:p>
            <a:pPr eaLnBrk="1" hangingPunct="1"/>
            <a:r>
              <a:rPr lang="en-US" altLang="en-US" smtClean="0"/>
              <a:t>Remove when full </a:t>
            </a:r>
          </a:p>
          <a:p>
            <a:pPr lvl="1" eaLnBrk="1" hangingPunct="1"/>
            <a:endParaRPr lang="en-US" altLang="en-US" smtClean="0"/>
          </a:p>
          <a:p>
            <a:pPr eaLnBrk="1" hangingPunct="1"/>
            <a:endParaRPr lang="en-US" altLang="en-US" smtClean="0"/>
          </a:p>
        </p:txBody>
      </p:sp>
      <p:pic>
        <p:nvPicPr>
          <p:cNvPr id="74756" name="Picture 4" descr="MVC-004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1905000"/>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5" descr="MVC-006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267200"/>
            <a:ext cx="3200400" cy="222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rPr>
              <a:t> </a:t>
            </a:r>
            <a:r>
              <a:rPr lang="en-US" altLang="en-US" b="1">
                <a:solidFill>
                  <a:schemeClr val="tx1">
                    <a:lumMod val="75000"/>
                    <a:lumOff val="25000"/>
                  </a:schemeClr>
                </a:solidFill>
              </a:rPr>
              <a:t> </a:t>
            </a:r>
            <a:endParaRPr lang="en-US" altLang="en-US">
              <a:solidFill>
                <a:schemeClr val="tx1">
                  <a:lumMod val="75000"/>
                  <a:lumOff val="25000"/>
                </a:schemeClr>
              </a:solidFill>
            </a:endParaRPr>
          </a:p>
        </p:txBody>
      </p:sp>
      <p:sp>
        <p:nvSpPr>
          <p:cNvPr id="75779" name="Rectangle 3"/>
          <p:cNvSpPr>
            <a:spLocks noGrp="1" noChangeArrowheads="1"/>
          </p:cNvSpPr>
          <p:nvPr>
            <p:ph idx="1"/>
          </p:nvPr>
        </p:nvSpPr>
        <p:spPr>
          <a:xfrm>
            <a:off x="685800" y="2286000"/>
            <a:ext cx="4191000" cy="3962400"/>
          </a:xfrm>
        </p:spPr>
        <p:txBody>
          <a:bodyPr/>
          <a:lstStyle/>
          <a:p>
            <a:pPr eaLnBrk="1" hangingPunct="1"/>
            <a:r>
              <a:rPr lang="en-US" altLang="en-US" smtClean="0"/>
              <a:t>Solid</a:t>
            </a:r>
          </a:p>
          <a:p>
            <a:pPr eaLnBrk="1" hangingPunct="1"/>
            <a:r>
              <a:rPr lang="en-US" altLang="en-US" smtClean="0"/>
              <a:t>Liquid</a:t>
            </a:r>
          </a:p>
          <a:p>
            <a:pPr eaLnBrk="1" hangingPunct="1"/>
            <a:r>
              <a:rPr lang="en-US" altLang="en-US" smtClean="0"/>
              <a:t>LS Vials  	</a:t>
            </a:r>
          </a:p>
          <a:p>
            <a:pPr eaLnBrk="1" hangingPunct="1"/>
            <a:r>
              <a:rPr lang="en-US" altLang="en-US" smtClean="0"/>
              <a:t>Biological </a:t>
            </a:r>
          </a:p>
          <a:p>
            <a:pPr eaLnBrk="1" hangingPunct="1"/>
            <a:r>
              <a:rPr lang="en-US" altLang="en-US" smtClean="0"/>
              <a:t>Mixed</a:t>
            </a:r>
          </a:p>
          <a:p>
            <a:pPr eaLnBrk="1" hangingPunct="1"/>
            <a:endParaRPr lang="en-US" altLang="en-US" smtClean="0"/>
          </a:p>
        </p:txBody>
      </p:sp>
      <p:pic>
        <p:nvPicPr>
          <p:cNvPr id="75780" name="Picture 4" descr="MVC-013F-radioacti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2286000"/>
            <a:ext cx="3143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9" name="Rectangle 5"/>
          <p:cNvSpPr>
            <a:spLocks noChangeArrowheads="1"/>
          </p:cNvSpPr>
          <p:nvPr/>
        </p:nvSpPr>
        <p:spPr bwMode="auto">
          <a:xfrm>
            <a:off x="1219200" y="533400"/>
            <a:ext cx="7467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n-US" altLang="en-US" sz="4400" b="0" dirty="0">
                <a:effectLst>
                  <a:outerShdw blurRad="38100" dist="38100" dir="2700000" algn="tl">
                    <a:srgbClr val="C0C0C0"/>
                  </a:outerShdw>
                </a:effectLst>
              </a:rPr>
              <a:t>Waste Streams at </a:t>
            </a:r>
            <a:r>
              <a:rPr lang="en-US" altLang="en-US" sz="4400" b="0" dirty="0" err="1">
                <a:effectLst>
                  <a:outerShdw blurRad="38100" dist="38100" dir="2700000" algn="tl">
                    <a:srgbClr val="C0C0C0"/>
                  </a:outerShdw>
                </a:effectLst>
              </a:rPr>
              <a:t>UTHealth</a:t>
            </a:r>
            <a:endParaRPr lang="en-US" altLang="en-US" sz="4400" b="0" dirty="0">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81000" y="533400"/>
            <a:ext cx="8382000" cy="762000"/>
          </a:xfrm>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Solid Waste</a:t>
            </a:r>
          </a:p>
        </p:txBody>
      </p:sp>
      <p:sp>
        <p:nvSpPr>
          <p:cNvPr id="120835" name="Rectangle 3"/>
          <p:cNvSpPr>
            <a:spLocks noGrp="1" noChangeArrowheads="1"/>
          </p:cNvSpPr>
          <p:nvPr>
            <p:ph idx="1"/>
          </p:nvPr>
        </p:nvSpPr>
        <p:spPr>
          <a:xfrm>
            <a:off x="381000" y="2209800"/>
            <a:ext cx="8458200" cy="3886200"/>
          </a:xfrm>
        </p:spPr>
        <p:txBody>
          <a:bodyPr rtlCol="0">
            <a:normAutofit lnSpcReduction="10000"/>
          </a:bodyPr>
          <a:lstStyle/>
          <a:p>
            <a:pPr marL="533400" indent="-533400" eaLnBrk="1" fontAlgn="auto" hangingPunct="1">
              <a:defRPr/>
            </a:pPr>
            <a:r>
              <a:rPr lang="en-US" altLang="en-US" sz="2400">
                <a:solidFill>
                  <a:schemeClr val="tx1">
                    <a:lumMod val="75000"/>
                    <a:lumOff val="25000"/>
                  </a:schemeClr>
                </a:solidFill>
              </a:rPr>
              <a:t>Waste is segregated at the  point of generation</a:t>
            </a:r>
          </a:p>
          <a:p>
            <a:pPr marL="533400" indent="-533400" eaLnBrk="1" fontAlgn="auto" hangingPunct="1">
              <a:defRPr/>
            </a:pPr>
            <a:r>
              <a:rPr lang="en-US" altLang="en-US" sz="2400">
                <a:solidFill>
                  <a:schemeClr val="tx1">
                    <a:lumMod val="75000"/>
                    <a:lumOff val="25000"/>
                  </a:schemeClr>
                </a:solidFill>
              </a:rPr>
              <a:t> Segregation Scheme:</a:t>
            </a:r>
          </a:p>
          <a:p>
            <a:pPr marL="914400" lvl="1" indent="-457200" eaLnBrk="1" fontAlgn="auto" hangingPunct="1">
              <a:buFont typeface="Wingdings" panose="05000000000000000000" pitchFamily="2" charset="2"/>
              <a:buChar char="v"/>
              <a:defRPr/>
            </a:pPr>
            <a:r>
              <a:rPr lang="en-US" altLang="en-US" sz="2400">
                <a:solidFill>
                  <a:schemeClr val="tx1">
                    <a:lumMod val="75000"/>
                    <a:lumOff val="25000"/>
                  </a:schemeClr>
                </a:solidFill>
              </a:rPr>
              <a:t>&lt; 300 day  half life (</a:t>
            </a:r>
            <a:r>
              <a:rPr lang="en-US" altLang="en-US" sz="2400" baseline="30000">
                <a:solidFill>
                  <a:schemeClr val="tx1">
                    <a:lumMod val="75000"/>
                    <a:lumOff val="25000"/>
                  </a:schemeClr>
                </a:solidFill>
              </a:rPr>
              <a:t>32</a:t>
            </a:r>
            <a:r>
              <a:rPr lang="en-US" altLang="en-US" sz="2400">
                <a:solidFill>
                  <a:schemeClr val="tx1">
                    <a:lumMod val="75000"/>
                    <a:lumOff val="25000"/>
                  </a:schemeClr>
                </a:solidFill>
              </a:rPr>
              <a:t>P, </a:t>
            </a:r>
            <a:r>
              <a:rPr lang="en-US" altLang="en-US" sz="2400" baseline="30000">
                <a:solidFill>
                  <a:schemeClr val="tx1">
                    <a:lumMod val="75000"/>
                    <a:lumOff val="25000"/>
                  </a:schemeClr>
                </a:solidFill>
              </a:rPr>
              <a:t>35</a:t>
            </a:r>
            <a:r>
              <a:rPr lang="en-US" altLang="en-US" sz="2400">
                <a:solidFill>
                  <a:schemeClr val="tx1">
                    <a:lumMod val="75000"/>
                    <a:lumOff val="25000"/>
                  </a:schemeClr>
                </a:solidFill>
              </a:rPr>
              <a:t>S) </a:t>
            </a:r>
          </a:p>
          <a:p>
            <a:pPr marL="914400" lvl="1" indent="-457200" eaLnBrk="1" fontAlgn="auto" hangingPunct="1">
              <a:buFont typeface="Wingdings" panose="05000000000000000000" pitchFamily="2" charset="2"/>
              <a:buChar char="v"/>
              <a:defRPr/>
            </a:pPr>
            <a:r>
              <a:rPr lang="en-US" altLang="en-US" sz="2400">
                <a:solidFill>
                  <a:schemeClr val="tx1">
                    <a:lumMod val="75000"/>
                    <a:lumOff val="25000"/>
                  </a:schemeClr>
                </a:solidFill>
              </a:rPr>
              <a:t>&gt; 300 day half life (</a:t>
            </a:r>
            <a:r>
              <a:rPr lang="en-US" altLang="en-US" sz="2400" baseline="30000">
                <a:solidFill>
                  <a:schemeClr val="tx1">
                    <a:lumMod val="75000"/>
                    <a:lumOff val="25000"/>
                  </a:schemeClr>
                </a:solidFill>
              </a:rPr>
              <a:t>3</a:t>
            </a:r>
            <a:r>
              <a:rPr lang="en-US" altLang="en-US" sz="2400">
                <a:solidFill>
                  <a:schemeClr val="tx1">
                    <a:lumMod val="75000"/>
                    <a:lumOff val="25000"/>
                  </a:schemeClr>
                </a:solidFill>
              </a:rPr>
              <a:t>H, </a:t>
            </a:r>
            <a:r>
              <a:rPr lang="en-US" altLang="en-US" sz="2400" baseline="30000">
                <a:solidFill>
                  <a:schemeClr val="tx1">
                    <a:lumMod val="75000"/>
                    <a:lumOff val="25000"/>
                  </a:schemeClr>
                </a:solidFill>
              </a:rPr>
              <a:t>14</a:t>
            </a:r>
            <a:r>
              <a:rPr lang="en-US" altLang="en-US" sz="2400">
                <a:solidFill>
                  <a:schemeClr val="tx1">
                    <a:lumMod val="75000"/>
                    <a:lumOff val="25000"/>
                  </a:schemeClr>
                </a:solidFill>
              </a:rPr>
              <a:t>C)</a:t>
            </a:r>
          </a:p>
          <a:p>
            <a:pPr marL="533400" indent="-533400" eaLnBrk="1" fontAlgn="auto" hangingPunct="1">
              <a:defRPr/>
            </a:pPr>
            <a:r>
              <a:rPr lang="en-US" altLang="en-US" sz="2400">
                <a:solidFill>
                  <a:schemeClr val="tx1">
                    <a:lumMod val="75000"/>
                    <a:lumOff val="25000"/>
                  </a:schemeClr>
                </a:solidFill>
              </a:rPr>
              <a:t>Placed in black opaque bags inside of properly labeled 5 gallon container</a:t>
            </a:r>
          </a:p>
          <a:p>
            <a:pPr marL="533400" indent="-533400" eaLnBrk="1" fontAlgn="auto" hangingPunct="1">
              <a:defRPr/>
            </a:pPr>
            <a:r>
              <a:rPr lang="en-US" altLang="en-US" sz="2400">
                <a:solidFill>
                  <a:schemeClr val="tx1">
                    <a:lumMod val="75000"/>
                    <a:lumOff val="25000"/>
                  </a:schemeClr>
                </a:solidFill>
              </a:rPr>
              <a:t>Close bag and fasten with tape or tie wrap</a:t>
            </a:r>
          </a:p>
          <a:p>
            <a:pPr marL="533400" indent="-533400" eaLnBrk="1" fontAlgn="auto" hangingPunct="1">
              <a:defRPr/>
            </a:pPr>
            <a:r>
              <a:rPr lang="en-US" altLang="en-US" sz="2400">
                <a:solidFill>
                  <a:schemeClr val="tx1">
                    <a:lumMod val="75000"/>
                    <a:lumOff val="25000"/>
                  </a:schemeClr>
                </a:solidFill>
              </a:rPr>
              <a:t>Securely attach </a:t>
            </a:r>
            <a:r>
              <a:rPr lang="en-US" altLang="en-US" sz="2400" u="sng">
                <a:solidFill>
                  <a:schemeClr val="tx1">
                    <a:lumMod val="75000"/>
                    <a:lumOff val="25000"/>
                  </a:schemeClr>
                </a:solidFill>
              </a:rPr>
              <a:t>completed</a:t>
            </a:r>
            <a:r>
              <a:rPr lang="en-US" altLang="en-US" sz="2400">
                <a:solidFill>
                  <a:schemeClr val="tx1">
                    <a:lumMod val="75000"/>
                    <a:lumOff val="25000"/>
                  </a:schemeClr>
                </a:solidFill>
              </a:rPr>
              <a:t> waste tag</a:t>
            </a:r>
          </a:p>
          <a:p>
            <a:pPr marL="533400" indent="-533400" eaLnBrk="1" fontAlgn="auto" hangingPunct="1">
              <a:defRPr/>
            </a:pPr>
            <a:r>
              <a:rPr lang="en-US" altLang="en-US" sz="2400">
                <a:solidFill>
                  <a:schemeClr val="tx1">
                    <a:lumMod val="75000"/>
                    <a:lumOff val="25000"/>
                  </a:schemeClr>
                </a:solidFill>
              </a:rPr>
              <a:t>Deposit in the appropriate drum in alcove</a:t>
            </a:r>
            <a:endParaRPr lang="en-US" altLang="en-US" sz="2800">
              <a:solidFill>
                <a:schemeClr val="tx1">
                  <a:lumMod val="75000"/>
                  <a:lumOff val="25000"/>
                </a:schemeClr>
              </a:solidFill>
            </a:endParaRPr>
          </a:p>
        </p:txBody>
      </p:sp>
      <p:pic>
        <p:nvPicPr>
          <p:cNvPr id="76804" name="Picture 4" descr="MVC-002S"/>
          <p:cNvPicPr>
            <a:picLocks noChangeAspect="1" noChangeArrowheads="1"/>
          </p:cNvPicPr>
          <p:nvPr/>
        </p:nvPicPr>
        <p:blipFill>
          <a:blip r:embed="rId2" cstate="print">
            <a:extLst>
              <a:ext uri="{28A0092B-C50C-407E-A947-70E740481C1C}">
                <a14:useLocalDpi xmlns:a14="http://schemas.microsoft.com/office/drawing/2010/main" val="0"/>
              </a:ext>
            </a:extLst>
          </a:blip>
          <a:srcRect l="14999"/>
          <a:stretch>
            <a:fillRect/>
          </a:stretch>
        </p:blipFill>
        <p:spPr bwMode="auto">
          <a:xfrm>
            <a:off x="7010400" y="5067300"/>
            <a:ext cx="21336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descr="5gallon"/>
          <p:cNvPicPr>
            <a:picLocks noChangeAspect="1" noChangeArrowheads="1"/>
          </p:cNvPicPr>
          <p:nvPr/>
        </p:nvPicPr>
        <p:blipFill>
          <a:blip r:embed="rId3">
            <a:extLst>
              <a:ext uri="{28A0092B-C50C-407E-A947-70E740481C1C}">
                <a14:useLocalDpi xmlns:a14="http://schemas.microsoft.com/office/drawing/2010/main" val="0"/>
              </a:ext>
            </a:extLst>
          </a:blip>
          <a:srcRect l="17999" t="4500" r="16875" b="7500"/>
          <a:stretch>
            <a:fillRect/>
          </a:stretch>
        </p:blipFill>
        <p:spPr bwMode="auto">
          <a:xfrm>
            <a:off x="7096125" y="0"/>
            <a:ext cx="2047875" cy="207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Content Placeholder 5"/>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762000" y="838200"/>
            <a:ext cx="7694613" cy="4800600"/>
          </a:xfrm>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838200" y="381000"/>
            <a:ext cx="7391400" cy="838200"/>
          </a:xfrm>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Liquid Waste</a:t>
            </a:r>
            <a:r>
              <a:rPr lang="en-US" altLang="en-US" b="1">
                <a:solidFill>
                  <a:schemeClr val="tx1">
                    <a:lumMod val="75000"/>
                    <a:lumOff val="25000"/>
                  </a:schemeClr>
                </a:solidFill>
              </a:rPr>
              <a:t>    </a:t>
            </a:r>
            <a:r>
              <a:rPr lang="en-US" altLang="en-US">
                <a:solidFill>
                  <a:schemeClr val="tx1">
                    <a:lumMod val="75000"/>
                    <a:lumOff val="25000"/>
                  </a:schemeClr>
                </a:solidFill>
              </a:rPr>
              <a:t>  </a:t>
            </a:r>
          </a:p>
        </p:txBody>
      </p:sp>
      <p:sp>
        <p:nvSpPr>
          <p:cNvPr id="78851" name="Rectangle 3"/>
          <p:cNvSpPr>
            <a:spLocks noGrp="1" noChangeArrowheads="1"/>
          </p:cNvSpPr>
          <p:nvPr>
            <p:ph idx="1"/>
          </p:nvPr>
        </p:nvSpPr>
        <p:spPr>
          <a:xfrm>
            <a:off x="457200" y="2133600"/>
            <a:ext cx="8839200" cy="4724400"/>
          </a:xfrm>
        </p:spPr>
        <p:txBody>
          <a:bodyPr/>
          <a:lstStyle/>
          <a:p>
            <a:pPr eaLnBrk="1" hangingPunct="1"/>
            <a:r>
              <a:rPr lang="en-US" altLang="en-US" sz="2400" smtClean="0"/>
              <a:t>Waste is segregated at the  point of generation</a:t>
            </a:r>
          </a:p>
          <a:p>
            <a:pPr eaLnBrk="1" hangingPunct="1"/>
            <a:r>
              <a:rPr lang="en-US" altLang="en-US" sz="2400" smtClean="0"/>
              <a:t>Segregation Scheme</a:t>
            </a:r>
          </a:p>
          <a:p>
            <a:pPr lvl="1" eaLnBrk="1" hangingPunct="1"/>
            <a:r>
              <a:rPr lang="en-US" altLang="en-US" sz="2000" b="1" smtClean="0"/>
              <a:t>keep all isotopes </a:t>
            </a:r>
            <a:r>
              <a:rPr lang="en-US" altLang="en-US" sz="2000" b="1" u="sng" smtClean="0"/>
              <a:t>separate</a:t>
            </a:r>
            <a:endParaRPr lang="en-US" altLang="en-US" sz="2000" b="1" smtClean="0"/>
          </a:p>
          <a:p>
            <a:pPr eaLnBrk="1" hangingPunct="1"/>
            <a:r>
              <a:rPr lang="en-US" altLang="en-US" sz="2400" smtClean="0"/>
              <a:t>Bulk liquid waste in 1 gallon pre-labeled containers provided</a:t>
            </a:r>
          </a:p>
          <a:p>
            <a:pPr lvl="1" eaLnBrk="1" hangingPunct="1"/>
            <a:r>
              <a:rPr lang="en-US" altLang="en-US" sz="2000" smtClean="0"/>
              <a:t>Place first two washes into container</a:t>
            </a:r>
          </a:p>
          <a:p>
            <a:pPr eaLnBrk="1" hangingPunct="1"/>
            <a:r>
              <a:rPr lang="en-US" altLang="en-US" sz="2400" smtClean="0"/>
              <a:t>Complete attached waste tag</a:t>
            </a:r>
          </a:p>
          <a:p>
            <a:pPr eaLnBrk="1" hangingPunct="1"/>
            <a:r>
              <a:rPr lang="en-US" altLang="en-US" sz="2400" smtClean="0"/>
              <a:t>Call the Wasteline</a:t>
            </a:r>
          </a:p>
          <a:p>
            <a:pPr eaLnBrk="1" hangingPunct="1"/>
            <a:r>
              <a:rPr lang="en-US" altLang="en-US" sz="2400" smtClean="0"/>
              <a:t>Liquid waste should be a neutral aqueous based solution (chemical based requires approval)</a:t>
            </a:r>
          </a:p>
          <a:p>
            <a:pPr eaLnBrk="1" hangingPunct="1"/>
            <a:endParaRPr lang="en-US" altLang="en-US" sz="2400" smtClean="0"/>
          </a:p>
        </p:txBody>
      </p:sp>
      <p:pic>
        <p:nvPicPr>
          <p:cNvPr id="78852" name="Picture 4" descr="plastic ju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6138" y="0"/>
            <a:ext cx="1947862"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143000" y="457200"/>
            <a:ext cx="7391400" cy="763588"/>
          </a:xfrm>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Liquid Scintillation Vials </a:t>
            </a:r>
          </a:p>
        </p:txBody>
      </p:sp>
      <p:sp>
        <p:nvSpPr>
          <p:cNvPr id="79875" name="Rectangle 3"/>
          <p:cNvSpPr>
            <a:spLocks noGrp="1" noChangeArrowheads="1"/>
          </p:cNvSpPr>
          <p:nvPr>
            <p:ph idx="1"/>
          </p:nvPr>
        </p:nvSpPr>
        <p:spPr>
          <a:xfrm>
            <a:off x="457200" y="2209800"/>
            <a:ext cx="8915400" cy="4648200"/>
          </a:xfrm>
        </p:spPr>
        <p:txBody>
          <a:bodyPr/>
          <a:lstStyle/>
          <a:p>
            <a:pPr eaLnBrk="1" hangingPunct="1"/>
            <a:r>
              <a:rPr lang="en-US" altLang="en-US" sz="2400" smtClean="0"/>
              <a:t>Waste is segregated at the  point of generation</a:t>
            </a:r>
          </a:p>
          <a:p>
            <a:pPr eaLnBrk="1" hangingPunct="1"/>
            <a:r>
              <a:rPr lang="en-US" altLang="en-US" sz="2400" smtClean="0"/>
              <a:t> Segregation Scheme</a:t>
            </a:r>
          </a:p>
          <a:p>
            <a:pPr lvl="1" eaLnBrk="1" hangingPunct="1">
              <a:buFont typeface="Wingdings" panose="05000000000000000000" pitchFamily="2" charset="2"/>
              <a:buChar char="v"/>
            </a:pPr>
            <a:r>
              <a:rPr lang="en-US" altLang="en-US" sz="2000" smtClean="0"/>
              <a:t>&lt; 300 day  half life (</a:t>
            </a:r>
            <a:r>
              <a:rPr lang="en-US" altLang="en-US" sz="2000" baseline="30000" smtClean="0"/>
              <a:t>32</a:t>
            </a:r>
            <a:r>
              <a:rPr lang="en-US" altLang="en-US" sz="2000" smtClean="0"/>
              <a:t>P, </a:t>
            </a:r>
            <a:r>
              <a:rPr lang="en-US" altLang="en-US" sz="2000" baseline="30000" smtClean="0"/>
              <a:t>35</a:t>
            </a:r>
            <a:r>
              <a:rPr lang="en-US" altLang="en-US" sz="2000" smtClean="0"/>
              <a:t>S) </a:t>
            </a:r>
          </a:p>
          <a:p>
            <a:pPr lvl="1" eaLnBrk="1" hangingPunct="1">
              <a:buFont typeface="Wingdings" panose="05000000000000000000" pitchFamily="2" charset="2"/>
              <a:buChar char="v"/>
            </a:pPr>
            <a:r>
              <a:rPr lang="en-US" altLang="en-US" sz="2000" smtClean="0"/>
              <a:t>&gt; 300 day half life (</a:t>
            </a:r>
            <a:r>
              <a:rPr lang="en-US" altLang="en-US" sz="2000" baseline="30000" smtClean="0"/>
              <a:t>3</a:t>
            </a:r>
            <a:r>
              <a:rPr lang="en-US" altLang="en-US" sz="2000" smtClean="0"/>
              <a:t>H, </a:t>
            </a:r>
            <a:r>
              <a:rPr lang="en-US" altLang="en-US" sz="2000" baseline="30000" smtClean="0"/>
              <a:t>14</a:t>
            </a:r>
            <a:r>
              <a:rPr lang="en-US" altLang="en-US" sz="2000" smtClean="0"/>
              <a:t>C)</a:t>
            </a:r>
          </a:p>
          <a:p>
            <a:pPr eaLnBrk="1" hangingPunct="1"/>
            <a:r>
              <a:rPr lang="en-US" altLang="en-US" sz="2400" smtClean="0"/>
              <a:t>Placed in black opaque bags inside of properly labeled 5 gallon container</a:t>
            </a:r>
          </a:p>
          <a:p>
            <a:pPr eaLnBrk="1" hangingPunct="1"/>
            <a:r>
              <a:rPr lang="en-US" altLang="en-US" sz="2400" smtClean="0"/>
              <a:t>Close bag and fasten with tape or tie wrap</a:t>
            </a:r>
          </a:p>
          <a:p>
            <a:pPr eaLnBrk="1" hangingPunct="1"/>
            <a:r>
              <a:rPr lang="en-US" altLang="en-US" sz="2400" smtClean="0"/>
              <a:t>Securely attach </a:t>
            </a:r>
            <a:r>
              <a:rPr lang="en-US" altLang="en-US" sz="2400" u="sng" smtClean="0"/>
              <a:t>completed</a:t>
            </a:r>
            <a:r>
              <a:rPr lang="en-US" altLang="en-US" sz="2400" smtClean="0"/>
              <a:t> waste tag</a:t>
            </a:r>
          </a:p>
          <a:p>
            <a:pPr eaLnBrk="1" hangingPunct="1"/>
            <a:r>
              <a:rPr lang="en-US" altLang="en-US" sz="2400" smtClean="0"/>
              <a:t>Deposit in the appropriate drum in regional alcove</a:t>
            </a:r>
          </a:p>
        </p:txBody>
      </p:sp>
      <p:pic>
        <p:nvPicPr>
          <p:cNvPr id="79876" name="Picture 4" descr="raalcove"/>
          <p:cNvPicPr>
            <a:picLocks noChangeAspect="1" noChangeArrowheads="1"/>
          </p:cNvPicPr>
          <p:nvPr/>
        </p:nvPicPr>
        <p:blipFill>
          <a:blip r:embed="rId2">
            <a:extLst>
              <a:ext uri="{28A0092B-C50C-407E-A947-70E740481C1C}">
                <a14:useLocalDpi xmlns:a14="http://schemas.microsoft.com/office/drawing/2010/main" val="0"/>
              </a:ext>
            </a:extLst>
          </a:blip>
          <a:srcRect l="19650" r="14999"/>
          <a:stretch>
            <a:fillRect/>
          </a:stretch>
        </p:blipFill>
        <p:spPr bwMode="auto">
          <a:xfrm>
            <a:off x="7289800" y="1066800"/>
            <a:ext cx="1854200" cy="266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219200" y="381000"/>
            <a:ext cx="7391400" cy="838200"/>
          </a:xfrm>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Liquid Scintillation Cocktails</a:t>
            </a:r>
          </a:p>
        </p:txBody>
      </p:sp>
      <p:sp>
        <p:nvSpPr>
          <p:cNvPr id="80899" name="Rectangle 3"/>
          <p:cNvSpPr>
            <a:spLocks noGrp="1" noChangeArrowheads="1"/>
          </p:cNvSpPr>
          <p:nvPr>
            <p:ph type="body" sz="half" idx="1"/>
          </p:nvPr>
        </p:nvSpPr>
        <p:spPr>
          <a:xfrm>
            <a:off x="152400" y="2286000"/>
            <a:ext cx="4267200" cy="3810000"/>
          </a:xfrm>
        </p:spPr>
        <p:txBody>
          <a:bodyPr/>
          <a:lstStyle/>
          <a:p>
            <a:pPr eaLnBrk="1" hangingPunct="1"/>
            <a:r>
              <a:rPr lang="en-US" altLang="en-US" smtClean="0"/>
              <a:t>Liquid scintillation cocktail should be “biodegradable” </a:t>
            </a:r>
          </a:p>
          <a:p>
            <a:pPr eaLnBrk="1" hangingPunct="1"/>
            <a:endParaRPr lang="en-US" altLang="en-US" smtClean="0"/>
          </a:p>
          <a:p>
            <a:pPr eaLnBrk="1" hangingPunct="1"/>
            <a:r>
              <a:rPr lang="en-US" altLang="en-US" smtClean="0"/>
              <a:t>Flash point &gt; 140 deg. F.</a:t>
            </a:r>
          </a:p>
          <a:p>
            <a:pPr eaLnBrk="1" hangingPunct="1">
              <a:buFontTx/>
              <a:buNone/>
            </a:pPr>
            <a:endParaRPr lang="en-US" altLang="en-US" smtClean="0"/>
          </a:p>
        </p:txBody>
      </p:sp>
      <p:pic>
        <p:nvPicPr>
          <p:cNvPr id="80900" name="Picture 4" descr="MVC-003S"/>
          <p:cNvPicPr>
            <a:picLocks noGrp="1" noChangeAspect="1" noChangeArrowheads="1"/>
          </p:cNvPicPr>
          <p:nvPr>
            <p:ph type="chart" sz="half" idx="2"/>
          </p:nvPr>
        </p:nvPicPr>
        <p:blipFill>
          <a:blip r:embed="rId2">
            <a:extLst>
              <a:ext uri="{28A0092B-C50C-407E-A947-70E740481C1C}">
                <a14:useLocalDpi xmlns:a14="http://schemas.microsoft.com/office/drawing/2010/main" val="0"/>
              </a:ext>
            </a:extLst>
          </a:blip>
          <a:srcRect/>
          <a:stretch>
            <a:fillRect/>
          </a:stretch>
        </p:blipFill>
        <p:spPr>
          <a:xfrm>
            <a:off x="4648200" y="2347913"/>
            <a:ext cx="4038600" cy="3028950"/>
          </a:xfrm>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371600" y="533400"/>
            <a:ext cx="7543800" cy="639763"/>
          </a:xfrm>
        </p:spPr>
        <p:txBody>
          <a:bodyPr>
            <a:normAutofit fontScale="90000"/>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Biological/Radioactive Waste </a:t>
            </a:r>
          </a:p>
        </p:txBody>
      </p:sp>
      <p:sp>
        <p:nvSpPr>
          <p:cNvPr id="81923" name="Rectangle 3"/>
          <p:cNvSpPr>
            <a:spLocks noGrp="1" noChangeArrowheads="1"/>
          </p:cNvSpPr>
          <p:nvPr>
            <p:ph type="body" sz="half" idx="2"/>
          </p:nvPr>
        </p:nvSpPr>
        <p:spPr>
          <a:xfrm>
            <a:off x="381000" y="2209800"/>
            <a:ext cx="8915400" cy="4800600"/>
          </a:xfrm>
        </p:spPr>
        <p:txBody>
          <a:bodyPr/>
          <a:lstStyle/>
          <a:p>
            <a:pPr eaLnBrk="1" hangingPunct="1"/>
            <a:r>
              <a:rPr lang="en-US" altLang="en-US" sz="2400" smtClean="0"/>
              <a:t>Segregation Scheme</a:t>
            </a:r>
          </a:p>
          <a:p>
            <a:pPr lvl="1" eaLnBrk="1" hangingPunct="1"/>
            <a:r>
              <a:rPr lang="en-US" altLang="en-US" sz="2000" smtClean="0"/>
              <a:t>keep all isotopes </a:t>
            </a:r>
            <a:r>
              <a:rPr lang="en-US" altLang="en-US" sz="2000" u="sng" smtClean="0"/>
              <a:t>separate</a:t>
            </a:r>
            <a:endParaRPr lang="en-US" altLang="en-US" sz="2000" smtClean="0"/>
          </a:p>
          <a:p>
            <a:pPr eaLnBrk="1" hangingPunct="1"/>
            <a:r>
              <a:rPr lang="en-US" altLang="en-US" sz="2400" smtClean="0"/>
              <a:t>Place carcass in black opaque bag (separate associated waste and place in solid waste) </a:t>
            </a:r>
          </a:p>
          <a:p>
            <a:pPr eaLnBrk="1" hangingPunct="1"/>
            <a:r>
              <a:rPr lang="en-US" altLang="en-US" sz="2400" smtClean="0"/>
              <a:t>Put adsorbent into bag (available from EPP) </a:t>
            </a:r>
          </a:p>
          <a:p>
            <a:pPr eaLnBrk="1" hangingPunct="1"/>
            <a:r>
              <a:rPr lang="en-US" altLang="en-US" sz="2400" smtClean="0"/>
              <a:t>Attach </a:t>
            </a:r>
            <a:r>
              <a:rPr lang="en-US" altLang="en-US" sz="2400" u="sng" smtClean="0"/>
              <a:t>completed</a:t>
            </a:r>
            <a:r>
              <a:rPr lang="en-US" altLang="en-US" sz="2400" smtClean="0"/>
              <a:t> label to bag (identify if the waste is infectious)</a:t>
            </a:r>
          </a:p>
          <a:p>
            <a:pPr eaLnBrk="1" hangingPunct="1"/>
            <a:r>
              <a:rPr lang="en-US" altLang="en-US" sz="2400" smtClean="0"/>
              <a:t>Place in freezer in basement or call Wasteline</a:t>
            </a:r>
          </a:p>
          <a:p>
            <a:pPr eaLnBrk="1" hangingPunct="1"/>
            <a:r>
              <a:rPr lang="en-US" altLang="en-US" sz="2400" smtClean="0"/>
              <a:t>Approval required for work with animals</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990600" y="609600"/>
            <a:ext cx="7186613" cy="701675"/>
          </a:xfrm>
        </p:spPr>
        <p:txBody>
          <a:bodyPr>
            <a:normAutofit fontScale="90000"/>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Mixed Waste </a:t>
            </a:r>
          </a:p>
        </p:txBody>
      </p:sp>
      <p:sp>
        <p:nvSpPr>
          <p:cNvPr id="82947" name="Rectangle 3"/>
          <p:cNvSpPr>
            <a:spLocks noGrp="1" noChangeArrowheads="1"/>
          </p:cNvSpPr>
          <p:nvPr>
            <p:ph idx="1"/>
          </p:nvPr>
        </p:nvSpPr>
        <p:spPr>
          <a:xfrm>
            <a:off x="338138" y="2006600"/>
            <a:ext cx="8915400" cy="3911600"/>
          </a:xfrm>
        </p:spPr>
        <p:txBody>
          <a:bodyPr/>
          <a:lstStyle/>
          <a:p>
            <a:pPr eaLnBrk="1" hangingPunct="1">
              <a:lnSpc>
                <a:spcPct val="80000"/>
              </a:lnSpc>
            </a:pPr>
            <a:r>
              <a:rPr lang="en-US" altLang="en-US" sz="2800" smtClean="0"/>
              <a:t>Mixed waste is regulated by the EPA under RCRA and by Radiation Control, TX DSHS</a:t>
            </a:r>
          </a:p>
          <a:p>
            <a:pPr eaLnBrk="1" hangingPunct="1">
              <a:lnSpc>
                <a:spcPct val="80000"/>
              </a:lnSpc>
            </a:pPr>
            <a:r>
              <a:rPr lang="en-US" altLang="en-US" sz="2800" smtClean="0"/>
              <a:t>Make sure the bottle is labeled or the original label is intact and legible</a:t>
            </a:r>
          </a:p>
          <a:p>
            <a:pPr eaLnBrk="1" hangingPunct="1">
              <a:lnSpc>
                <a:spcPct val="80000"/>
              </a:lnSpc>
            </a:pPr>
            <a:r>
              <a:rPr lang="en-US" altLang="en-US" sz="2800" smtClean="0"/>
              <a:t>Call the Wasteline for disposal</a:t>
            </a:r>
          </a:p>
          <a:p>
            <a:pPr lvl="1" eaLnBrk="1" hangingPunct="1">
              <a:lnSpc>
                <a:spcPct val="80000"/>
              </a:lnSpc>
            </a:pPr>
            <a:r>
              <a:rPr lang="en-US" altLang="en-US" sz="2400" smtClean="0"/>
              <a:t>713-500-5837</a:t>
            </a:r>
          </a:p>
          <a:p>
            <a:pPr eaLnBrk="1" hangingPunct="1">
              <a:lnSpc>
                <a:spcPct val="80000"/>
              </a:lnSpc>
            </a:pPr>
            <a:endParaRPr lang="en-US" altLang="en-US" sz="2400" smtClean="0"/>
          </a:p>
        </p:txBody>
      </p:sp>
      <p:pic>
        <p:nvPicPr>
          <p:cNvPr id="82948" name="Picture 4" descr="MVC-019S"/>
          <p:cNvPicPr>
            <a:picLocks noChangeAspect="1" noChangeArrowheads="1"/>
          </p:cNvPicPr>
          <p:nvPr/>
        </p:nvPicPr>
        <p:blipFill>
          <a:blip r:embed="rId2">
            <a:extLst>
              <a:ext uri="{28A0092B-C50C-407E-A947-70E740481C1C}">
                <a14:useLocalDpi xmlns:a14="http://schemas.microsoft.com/office/drawing/2010/main" val="0"/>
              </a:ext>
            </a:extLst>
          </a:blip>
          <a:srcRect b="12000"/>
          <a:stretch>
            <a:fillRect/>
          </a:stretch>
        </p:blipFill>
        <p:spPr bwMode="auto">
          <a:xfrm>
            <a:off x="3614738" y="4262438"/>
            <a:ext cx="23622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5" descr="MVC-003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3644900"/>
            <a:ext cx="216693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Hazardous Waste Alcove Locations</a:t>
            </a:r>
          </a:p>
        </p:txBody>
      </p:sp>
      <p:sp>
        <p:nvSpPr>
          <p:cNvPr id="83971" name="Rectangle 3"/>
          <p:cNvSpPr>
            <a:spLocks noGrp="1" noChangeArrowheads="1"/>
          </p:cNvSpPr>
          <p:nvPr>
            <p:ph idx="1"/>
          </p:nvPr>
        </p:nvSpPr>
        <p:spPr>
          <a:xfrm>
            <a:off x="228600" y="1981200"/>
            <a:ext cx="8610600" cy="4144963"/>
          </a:xfrm>
        </p:spPr>
        <p:txBody>
          <a:bodyPr/>
          <a:lstStyle/>
          <a:p>
            <a:pPr eaLnBrk="1" hangingPunct="1"/>
            <a:endParaRPr lang="en-US" altLang="en-US" smtClean="0"/>
          </a:p>
          <a:p>
            <a:pPr eaLnBrk="1" hangingPunct="1"/>
            <a:r>
              <a:rPr lang="en-US" altLang="en-US" smtClean="0"/>
              <a:t>Refer to:</a:t>
            </a:r>
          </a:p>
          <a:p>
            <a:pPr eaLnBrk="1" hangingPunct="1">
              <a:buFontTx/>
              <a:buNone/>
            </a:pPr>
            <a:endParaRPr lang="en-US" altLang="en-US" smtClean="0"/>
          </a:p>
          <a:p>
            <a:pPr lvl="1" eaLnBrk="1" hangingPunct="1"/>
            <a:r>
              <a:rPr lang="en-US" altLang="en-US" sz="2400" smtClean="0">
                <a:hlinkClick r:id="rId2"/>
              </a:rPr>
              <a:t>https://www.uth.edu/safety/radiation-safety/radioactive-waste-alcove-locations.htm</a:t>
            </a:r>
            <a:endParaRPr lang="en-US" altLang="en-US" sz="2400" smtClean="0"/>
          </a:p>
          <a:p>
            <a:pPr lvl="1" eaLnBrk="1" hangingPunct="1"/>
            <a:r>
              <a:rPr lang="en-US" altLang="en-US" sz="2400" smtClean="0"/>
              <a:t>Green “Important Safety Information” posting in your lab</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p:txBody>
          <a:bodyPr/>
          <a:lstStyle/>
          <a:p>
            <a:pPr eaLnBrk="1" fontAlgn="auto" hangingPunct="1">
              <a:spcAft>
                <a:spcPts val="0"/>
              </a:spcAft>
              <a:defRPr/>
            </a:pPr>
            <a:r>
              <a:rPr lang="en-US" altLang="en-US" sz="4000" dirty="0">
                <a:solidFill>
                  <a:schemeClr val="tx1">
                    <a:lumMod val="75000"/>
                    <a:lumOff val="25000"/>
                  </a:schemeClr>
                </a:solidFill>
                <a:latin typeface="Bahnschrift" panose="020B0502040204020203" pitchFamily="34" charset="0"/>
              </a:rPr>
              <a:t>Review of Select Radiation Safety Procedures at </a:t>
            </a:r>
            <a:r>
              <a:rPr lang="en-US" altLang="en-US" sz="4000" dirty="0" err="1" smtClean="0">
                <a:solidFill>
                  <a:schemeClr val="tx1">
                    <a:lumMod val="75000"/>
                    <a:lumOff val="25000"/>
                  </a:schemeClr>
                </a:solidFill>
                <a:latin typeface="Bahnschrift" panose="020B0502040204020203" pitchFamily="34" charset="0"/>
              </a:rPr>
              <a:t>UTHealth</a:t>
            </a:r>
            <a:endParaRPr lang="en-US" altLang="en-US" sz="4000" dirty="0">
              <a:solidFill>
                <a:schemeClr val="tx1">
                  <a:lumMod val="75000"/>
                  <a:lumOff val="25000"/>
                </a:schemeClr>
              </a:solidFill>
              <a:latin typeface="Bahnschrift" panose="020B0502040204020203" pitchFamily="34" charset="0"/>
            </a:endParaRPr>
          </a:p>
        </p:txBody>
      </p:sp>
      <p:sp>
        <p:nvSpPr>
          <p:cNvPr id="565251" name="Rectangle 3"/>
          <p:cNvSpPr>
            <a:spLocks noGrp="1" noChangeArrowheads="1"/>
          </p:cNvSpPr>
          <p:nvPr>
            <p:ph idx="1"/>
          </p:nvPr>
        </p:nvSpPr>
        <p:spPr>
          <a:xfrm>
            <a:off x="228600" y="1981200"/>
            <a:ext cx="8686800" cy="4144963"/>
          </a:xfrm>
        </p:spPr>
        <p:txBody>
          <a:bodyPr rtlCol="0">
            <a:normAutofit fontScale="92500" lnSpcReduction="20000"/>
          </a:bodyPr>
          <a:lstStyle/>
          <a:p>
            <a:pPr marL="91440" indent="-91440" eaLnBrk="1" fontAlgn="auto" hangingPunct="1">
              <a:lnSpc>
                <a:spcPct val="80000"/>
              </a:lnSpc>
              <a:defRPr/>
            </a:pPr>
            <a:r>
              <a:rPr lang="en-US" altLang="en-US" sz="2400">
                <a:solidFill>
                  <a:schemeClr val="tx1">
                    <a:lumMod val="75000"/>
                    <a:lumOff val="25000"/>
                  </a:schemeClr>
                </a:solidFill>
              </a:rPr>
              <a:t>Rules, Regulations, Rights, Responsibilities</a:t>
            </a:r>
          </a:p>
          <a:p>
            <a:pPr marL="91440" indent="-91440" eaLnBrk="1" fontAlgn="auto" hangingPunct="1">
              <a:lnSpc>
                <a:spcPct val="80000"/>
              </a:lnSpc>
              <a:defRPr/>
            </a:pPr>
            <a:r>
              <a:rPr lang="en-US" altLang="en-US" sz="2400">
                <a:solidFill>
                  <a:schemeClr val="tx1">
                    <a:lumMod val="75000"/>
                    <a:lumOff val="25000"/>
                  </a:schemeClr>
                </a:solidFill>
              </a:rPr>
              <a:t>ALARA and Units</a:t>
            </a:r>
          </a:p>
          <a:p>
            <a:pPr marL="91440" indent="-91440" eaLnBrk="1" fontAlgn="auto" hangingPunct="1">
              <a:lnSpc>
                <a:spcPct val="80000"/>
              </a:lnSpc>
              <a:defRPr/>
            </a:pPr>
            <a:r>
              <a:rPr lang="en-US" altLang="en-US" sz="2400">
                <a:solidFill>
                  <a:schemeClr val="tx1">
                    <a:lumMod val="75000"/>
                    <a:lumOff val="25000"/>
                  </a:schemeClr>
                </a:solidFill>
              </a:rPr>
              <a:t>Exposure Limits</a:t>
            </a:r>
          </a:p>
          <a:p>
            <a:pPr marL="91440" indent="-91440" eaLnBrk="1" fontAlgn="auto" hangingPunct="1">
              <a:lnSpc>
                <a:spcPct val="80000"/>
              </a:lnSpc>
              <a:defRPr/>
            </a:pPr>
            <a:r>
              <a:rPr lang="en-US" altLang="en-US" sz="2400">
                <a:solidFill>
                  <a:schemeClr val="tx1">
                    <a:lumMod val="75000"/>
                    <a:lumOff val="25000"/>
                  </a:schemeClr>
                </a:solidFill>
              </a:rPr>
              <a:t>Detectors</a:t>
            </a:r>
          </a:p>
          <a:p>
            <a:pPr marL="91440" indent="-91440" eaLnBrk="1" fontAlgn="auto" hangingPunct="1">
              <a:lnSpc>
                <a:spcPct val="80000"/>
              </a:lnSpc>
              <a:defRPr/>
            </a:pPr>
            <a:r>
              <a:rPr lang="en-US" altLang="en-US" sz="2400">
                <a:solidFill>
                  <a:schemeClr val="tx1">
                    <a:lumMod val="75000"/>
                    <a:lumOff val="25000"/>
                  </a:schemeClr>
                </a:solidFill>
              </a:rPr>
              <a:t>Laboratory Procedures</a:t>
            </a:r>
          </a:p>
          <a:p>
            <a:pPr marL="91440" indent="-91440" eaLnBrk="1" fontAlgn="auto" hangingPunct="1">
              <a:lnSpc>
                <a:spcPct val="80000"/>
              </a:lnSpc>
              <a:defRPr/>
            </a:pPr>
            <a:r>
              <a:rPr lang="en-US" altLang="en-US" sz="2400">
                <a:solidFill>
                  <a:schemeClr val="tx1">
                    <a:lumMod val="75000"/>
                    <a:lumOff val="25000"/>
                  </a:schemeClr>
                </a:solidFill>
              </a:rPr>
              <a:t>Wipe Test</a:t>
            </a:r>
          </a:p>
          <a:p>
            <a:pPr marL="91440" indent="-91440" eaLnBrk="1" fontAlgn="auto" hangingPunct="1">
              <a:lnSpc>
                <a:spcPct val="80000"/>
              </a:lnSpc>
              <a:defRPr/>
            </a:pPr>
            <a:r>
              <a:rPr lang="en-US" altLang="en-US" sz="2400">
                <a:solidFill>
                  <a:schemeClr val="tx1">
                    <a:lumMod val="75000"/>
                    <a:lumOff val="25000"/>
                  </a:schemeClr>
                </a:solidFill>
              </a:rPr>
              <a:t>Waste Disposal </a:t>
            </a:r>
          </a:p>
          <a:p>
            <a:pPr marL="91440" indent="-91440" eaLnBrk="1" fontAlgn="auto" hangingPunct="1">
              <a:lnSpc>
                <a:spcPct val="80000"/>
              </a:lnSpc>
              <a:defRPr/>
            </a:pPr>
            <a:r>
              <a:rPr lang="en-US" altLang="en-US" sz="2400">
                <a:solidFill>
                  <a:schemeClr val="tx1">
                    <a:lumMod val="75000"/>
                    <a:lumOff val="25000"/>
                  </a:schemeClr>
                </a:solidFill>
              </a:rPr>
              <a:t>Ordering RAM</a:t>
            </a:r>
          </a:p>
          <a:p>
            <a:pPr marL="91440" indent="-91440" eaLnBrk="1" fontAlgn="auto" hangingPunct="1">
              <a:lnSpc>
                <a:spcPct val="80000"/>
              </a:lnSpc>
              <a:defRPr/>
            </a:pPr>
            <a:r>
              <a:rPr lang="en-US" altLang="en-US" sz="2400">
                <a:solidFill>
                  <a:schemeClr val="tx1">
                    <a:lumMod val="75000"/>
                    <a:lumOff val="25000"/>
                  </a:schemeClr>
                </a:solidFill>
              </a:rPr>
              <a:t>Spills/Emergencies</a:t>
            </a:r>
          </a:p>
          <a:p>
            <a:pPr marL="91440" indent="-91440" eaLnBrk="1" fontAlgn="auto" hangingPunct="1">
              <a:lnSpc>
                <a:spcPct val="80000"/>
              </a:lnSpc>
              <a:defRPr/>
            </a:pPr>
            <a:r>
              <a:rPr lang="en-US" altLang="en-US" sz="2400">
                <a:solidFill>
                  <a:schemeClr val="tx1">
                    <a:lumMod val="75000"/>
                    <a:lumOff val="25000"/>
                  </a:schemeClr>
                </a:solidFill>
              </a:rPr>
              <a:t>Safety Evaluations</a:t>
            </a:r>
          </a:p>
          <a:p>
            <a:pPr marL="91440" indent="-91440" eaLnBrk="1" fontAlgn="auto" hangingPunct="1">
              <a:lnSpc>
                <a:spcPct val="80000"/>
              </a:lnSpc>
              <a:defRPr/>
            </a:pPr>
            <a:r>
              <a:rPr lang="en-US" altLang="en-US" sz="2400">
                <a:solidFill>
                  <a:schemeClr val="tx1">
                    <a:lumMod val="75000"/>
                    <a:lumOff val="25000"/>
                  </a:schemeClr>
                </a:solidFill>
              </a:rPr>
              <a:t>More Information (Forms, Manuals, etc)</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Ordering Radioactive Material</a:t>
            </a:r>
          </a:p>
        </p:txBody>
      </p:sp>
      <p:sp>
        <p:nvSpPr>
          <p:cNvPr id="84995" name="Rectangle 3"/>
          <p:cNvSpPr>
            <a:spLocks noGrp="1" noChangeArrowheads="1"/>
          </p:cNvSpPr>
          <p:nvPr>
            <p:ph type="body" sz="half" idx="1"/>
          </p:nvPr>
        </p:nvSpPr>
        <p:spPr>
          <a:xfrm>
            <a:off x="457200" y="1752600"/>
            <a:ext cx="8153400" cy="4525963"/>
          </a:xfrm>
        </p:spPr>
        <p:txBody>
          <a:bodyPr/>
          <a:lstStyle/>
          <a:p>
            <a:pPr eaLnBrk="1" hangingPunct="1"/>
            <a:r>
              <a:rPr lang="en-US" altLang="en-US" sz="2800" smtClean="0"/>
              <a:t>Only authorized individuals can order radioactive materials</a:t>
            </a:r>
          </a:p>
          <a:p>
            <a:pPr eaLnBrk="1" hangingPunct="1"/>
            <a:r>
              <a:rPr lang="en-US" altLang="en-US" sz="2800" smtClean="0"/>
              <a:t>EACH order of radioactive material MUST receive pre-approval by Radiation Safety</a:t>
            </a:r>
          </a:p>
          <a:p>
            <a:pPr eaLnBrk="1" hangingPunct="1"/>
            <a:r>
              <a:rPr lang="en-US" altLang="en-US" sz="2800" smtClean="0"/>
              <a:t>All radioactive material MUST be delivered to Radiation Safety</a:t>
            </a:r>
          </a:p>
        </p:txBody>
      </p:sp>
      <p:graphicFrame>
        <p:nvGraphicFramePr>
          <p:cNvPr id="84996" name="Object 4"/>
          <p:cNvGraphicFramePr>
            <a:graphicFrameLocks noGrp="1" noChangeAspect="1"/>
          </p:cNvGraphicFramePr>
          <p:nvPr>
            <p:ph sz="half" idx="2"/>
          </p:nvPr>
        </p:nvGraphicFramePr>
        <p:xfrm>
          <a:off x="762000" y="4527550"/>
          <a:ext cx="2381250" cy="1700213"/>
        </p:xfrm>
        <a:graphic>
          <a:graphicData uri="http://schemas.openxmlformats.org/presentationml/2006/ole">
            <mc:AlternateContent xmlns:mc="http://schemas.openxmlformats.org/markup-compatibility/2006">
              <mc:Choice xmlns:v="urn:schemas-microsoft-com:vml" Requires="v">
                <p:oleObj spid="_x0000_s84998" name="Photo Editor Photo" r:id="rId3" imgW="2228571" imgH="1590897" progId="MSPhotoEd.3">
                  <p:embed/>
                </p:oleObj>
              </mc:Choice>
              <mc:Fallback>
                <p:oleObj name="Photo Editor Photo" r:id="rId3" imgW="2228571" imgH="1590897" progId="MSPhotoEd.3">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527550"/>
                        <a:ext cx="2381250" cy="1700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53989" name="Picture 5"/>
          <p:cNvPicPr>
            <a:picLocks noChangeAspect="1" noChangeArrowheads="1"/>
          </p:cNvPicPr>
          <p:nvPr/>
        </p:nvPicPr>
        <p:blipFill>
          <a:blip r:embed="rId5">
            <a:lum bright="10000"/>
            <a:extLst>
              <a:ext uri="{28A0092B-C50C-407E-A947-70E740481C1C}">
                <a14:useLocalDpi xmlns:a14="http://schemas.microsoft.com/office/drawing/2010/main" val="0"/>
              </a:ext>
            </a:extLst>
          </a:blip>
          <a:srcRect l="41443" t="50070" r="26535" b="21034"/>
          <a:stretch>
            <a:fillRect/>
          </a:stretch>
        </p:blipFill>
        <p:spPr bwMode="auto">
          <a:xfrm>
            <a:off x="4543425" y="4279900"/>
            <a:ext cx="2773363"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3" presetClass="entr" presetSubtype="16" fill="hold" nodeType="withEffect">
                                  <p:stCondLst>
                                    <p:cond delay="0"/>
                                  </p:stCondLst>
                                  <p:childTnLst>
                                    <p:set>
                                      <p:cBhvr>
                                        <p:cTn id="6" dur="1" fill="hold">
                                          <p:stCondLst>
                                            <p:cond delay="0"/>
                                          </p:stCondLst>
                                        </p:cTn>
                                        <p:tgtEl>
                                          <p:spTgt spid="553989"/>
                                        </p:tgtEl>
                                        <p:attrNameLst>
                                          <p:attrName>style.visibility</p:attrName>
                                        </p:attrNameLst>
                                      </p:cBhvr>
                                      <p:to>
                                        <p:strVal val="visible"/>
                                      </p:to>
                                    </p:set>
                                    <p:animEffect transition="in" filter="plus(in)">
                                      <p:cBhvr>
                                        <p:cTn id="7" dur="2000"/>
                                        <p:tgtEl>
                                          <p:spTgt spid="553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0"/>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l="14064" t="18127" r="21565" b="11252"/>
          <a:stretch>
            <a:fillRect/>
          </a:stretch>
        </p:blipFill>
        <p:spPr bwMode="auto">
          <a:xfrm>
            <a:off x="457200" y="152400"/>
            <a:ext cx="8153400" cy="68580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609600" y="304800"/>
            <a:ext cx="6400800" cy="1143000"/>
          </a:xfrm>
        </p:spPr>
        <p:txBody>
          <a:bodyPr/>
          <a:lstStyle/>
          <a:p>
            <a:pPr eaLnBrk="1" fontAlgn="auto" hangingPunct="1">
              <a:spcAft>
                <a:spcPts val="0"/>
              </a:spcAft>
              <a:defRPr/>
            </a:pPr>
            <a:r>
              <a:rPr lang="en-US" altLang="en-US" dirty="0">
                <a:solidFill>
                  <a:schemeClr val="tx1">
                    <a:lumMod val="75000"/>
                    <a:lumOff val="25000"/>
                  </a:schemeClr>
                </a:solidFill>
                <a:effectLst>
                  <a:outerShdw blurRad="38100" dist="38100" dir="2700000" algn="tl">
                    <a:srgbClr val="C0C0C0"/>
                  </a:outerShdw>
                </a:effectLst>
              </a:rPr>
              <a:t>Correct Units </a:t>
            </a:r>
          </a:p>
        </p:txBody>
      </p:sp>
      <p:sp>
        <p:nvSpPr>
          <p:cNvPr id="87043" name="Rectangle 3"/>
          <p:cNvSpPr>
            <a:spLocks noGrp="1" noChangeArrowheads="1"/>
          </p:cNvSpPr>
          <p:nvPr>
            <p:ph idx="1"/>
          </p:nvPr>
        </p:nvSpPr>
        <p:spPr>
          <a:xfrm>
            <a:off x="457200" y="2057400"/>
            <a:ext cx="8229600" cy="4068763"/>
          </a:xfrm>
        </p:spPr>
        <p:txBody>
          <a:bodyPr/>
          <a:lstStyle/>
          <a:p>
            <a:pPr eaLnBrk="1" hangingPunct="1"/>
            <a:r>
              <a:rPr lang="en-US" altLang="en-US" sz="2800" smtClean="0">
                <a:cs typeface="Arial" panose="020B0604020202020204" pitchFamily="34" charset="0"/>
              </a:rPr>
              <a:t>“Rad Mat” approvals must be submitted in “millicuries” (mCi).  Amounts in microcuries (μCi) must be converted: 1mCi = 1000 μCi.</a:t>
            </a:r>
            <a:endParaRPr lang="en-US" altLang="en-US" sz="2800" smtClean="0">
              <a:cs typeface="Times New Roman" panose="02020603050405020304" pitchFamily="18" charset="0"/>
            </a:endParaRPr>
          </a:p>
          <a:p>
            <a:pPr eaLnBrk="1" hangingPunct="1"/>
            <a:r>
              <a:rPr lang="en-US" altLang="en-US" sz="2800" smtClean="0">
                <a:cs typeface="Arial" panose="020B0604020202020204" pitchFamily="34" charset="0"/>
              </a:rPr>
              <a:t>Examples:</a:t>
            </a:r>
            <a:endParaRPr lang="en-US" altLang="en-US" sz="2800" smtClean="0">
              <a:cs typeface="Times New Roman" panose="02020603050405020304" pitchFamily="18" charset="0"/>
            </a:endParaRPr>
          </a:p>
          <a:p>
            <a:pPr eaLnBrk="1" hangingPunct="1">
              <a:buFontTx/>
              <a:buNone/>
            </a:pPr>
            <a:r>
              <a:rPr lang="en-US" altLang="en-US" sz="2800" smtClean="0">
                <a:cs typeface="Arial" panose="020B0604020202020204" pitchFamily="34" charset="0"/>
              </a:rPr>
              <a:t>		</a:t>
            </a:r>
            <a:r>
              <a:rPr lang="en-US" altLang="en-US" sz="2400" smtClean="0">
                <a:cs typeface="Arial" panose="020B0604020202020204" pitchFamily="34" charset="0"/>
              </a:rPr>
              <a:t>500 μCi = 0.5 mCi</a:t>
            </a:r>
            <a:endParaRPr lang="en-US" altLang="en-US" sz="2400" smtClean="0">
              <a:cs typeface="Times New Roman" panose="02020603050405020304" pitchFamily="18" charset="0"/>
            </a:endParaRPr>
          </a:p>
          <a:p>
            <a:pPr eaLnBrk="1" hangingPunct="1">
              <a:buFontTx/>
              <a:buNone/>
            </a:pPr>
            <a:r>
              <a:rPr lang="en-US" altLang="en-US" sz="2400" smtClean="0">
                <a:cs typeface="Arial" panose="020B0604020202020204" pitchFamily="34" charset="0"/>
              </a:rPr>
              <a:t>		250 μCi = 0.25 mCi</a:t>
            </a:r>
            <a:endParaRPr lang="en-US" altLang="en-US" sz="2400" smtClean="0">
              <a:cs typeface="Times New Roman" panose="02020603050405020304" pitchFamily="18" charset="0"/>
            </a:endParaRPr>
          </a:p>
          <a:p>
            <a:pPr eaLnBrk="1" hangingPunct="1">
              <a:buFontTx/>
              <a:buNone/>
            </a:pPr>
            <a:r>
              <a:rPr lang="en-US" altLang="en-US" sz="2400" smtClean="0">
                <a:cs typeface="Arial" panose="020B0604020202020204" pitchFamily="34" charset="0"/>
              </a:rPr>
              <a:t>		10 μCi = 0.01 mCi</a:t>
            </a:r>
            <a:r>
              <a:rPr lang="en-US" altLang="en-US" sz="2800" smtClean="0"/>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a:xfrm>
            <a:off x="1066800" y="-228600"/>
            <a:ext cx="8077200" cy="1905000"/>
          </a:xfrm>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Carrier Delivery Location of </a:t>
            </a:r>
            <a:br>
              <a:rPr lang="en-US" altLang="en-US">
                <a:solidFill>
                  <a:schemeClr val="tx1">
                    <a:lumMod val="75000"/>
                    <a:lumOff val="25000"/>
                  </a:schemeClr>
                </a:solidFill>
                <a:effectLst>
                  <a:outerShdw blurRad="38100" dist="38100" dir="2700000" algn="tl">
                    <a:srgbClr val="C0C0C0"/>
                  </a:outerShdw>
                </a:effectLst>
              </a:rPr>
            </a:br>
            <a:r>
              <a:rPr lang="en-US" altLang="en-US" b="1" u="sng">
                <a:solidFill>
                  <a:srgbClr val="CC3300"/>
                </a:solidFill>
                <a:effectLst>
                  <a:outerShdw blurRad="38100" dist="38100" dir="2700000" algn="tl">
                    <a:srgbClr val="C0C0C0"/>
                  </a:outerShdw>
                </a:effectLst>
              </a:rPr>
              <a:t>ALL Radioactive Materials</a:t>
            </a:r>
          </a:p>
        </p:txBody>
      </p:sp>
      <p:sp>
        <p:nvSpPr>
          <p:cNvPr id="88067" name="Rectangle 3"/>
          <p:cNvSpPr>
            <a:spLocks noGrp="1" noChangeArrowheads="1"/>
          </p:cNvSpPr>
          <p:nvPr>
            <p:ph idx="1"/>
          </p:nvPr>
        </p:nvSpPr>
        <p:spPr>
          <a:xfrm>
            <a:off x="228600" y="1828800"/>
            <a:ext cx="8686800" cy="4800600"/>
          </a:xfrm>
        </p:spPr>
        <p:txBody>
          <a:bodyPr/>
          <a:lstStyle/>
          <a:p>
            <a:pPr eaLnBrk="1" hangingPunct="1"/>
            <a:r>
              <a:rPr lang="en-US" altLang="en-US" sz="2800" smtClean="0"/>
              <a:t>Radiation Safety, UTHealth</a:t>
            </a:r>
          </a:p>
          <a:p>
            <a:pPr lvl="1" eaLnBrk="1" hangingPunct="1"/>
            <a:r>
              <a:rPr lang="en-US" altLang="en-US" sz="2400" smtClean="0"/>
              <a:t>Attn: </a:t>
            </a:r>
            <a:r>
              <a:rPr lang="en-US" altLang="en-US" sz="2400" u="sng" smtClean="0">
                <a:solidFill>
                  <a:srgbClr val="CC3300"/>
                </a:solidFill>
              </a:rPr>
              <a:t>Primary Investigator</a:t>
            </a:r>
          </a:p>
          <a:p>
            <a:pPr lvl="1" eaLnBrk="1" hangingPunct="1"/>
            <a:r>
              <a:rPr lang="en-US" altLang="en-US" sz="2400" smtClean="0"/>
              <a:t>6431 Fannin CYF G. 102</a:t>
            </a:r>
          </a:p>
          <a:p>
            <a:pPr lvl="1" eaLnBrk="1" hangingPunct="1"/>
            <a:r>
              <a:rPr lang="en-US" altLang="en-US" sz="2400" smtClean="0"/>
              <a:t>Houston, TX 77030</a:t>
            </a:r>
          </a:p>
          <a:p>
            <a:pPr eaLnBrk="1" hangingPunct="1"/>
            <a:r>
              <a:rPr lang="en-US" altLang="en-US" sz="2800" smtClean="0"/>
              <a:t>Researchers pick-up packages from Radiation Safety office unless outside Medical School Complex </a:t>
            </a:r>
          </a:p>
          <a:p>
            <a:pPr eaLnBrk="1" hangingPunct="1"/>
            <a:r>
              <a:rPr lang="en-US" altLang="en-US" sz="2800" smtClean="0"/>
              <a:t>Friendly reminder to carrier </a:t>
            </a:r>
          </a:p>
          <a:p>
            <a:pPr lvl="1" eaLnBrk="1" hangingPunct="1"/>
            <a:r>
              <a:rPr lang="en-US" altLang="en-US" sz="2400" smtClean="0"/>
              <a:t>Radiation Safety must receive all radioactive packages</a:t>
            </a:r>
          </a:p>
          <a:p>
            <a:pPr eaLnBrk="1" hangingPunct="1"/>
            <a:r>
              <a:rPr lang="en-US" altLang="en-US" sz="2800" smtClean="0"/>
              <a:t>Bring package, packing list and primary vial to radiation safety</a:t>
            </a:r>
          </a:p>
          <a:p>
            <a:pPr eaLnBrk="1" hangingPunct="1"/>
            <a:endParaRPr lang="en-US" altLang="en-US" sz="2800" smtClean="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44513" y="304800"/>
            <a:ext cx="8142287" cy="838200"/>
          </a:xfrm>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Inventory Form</a:t>
            </a:r>
          </a:p>
        </p:txBody>
      </p:sp>
      <p:sp>
        <p:nvSpPr>
          <p:cNvPr id="89091" name="Rectangle 3"/>
          <p:cNvSpPr>
            <a:spLocks noGrp="1" noChangeArrowheads="1"/>
          </p:cNvSpPr>
          <p:nvPr>
            <p:ph idx="1"/>
          </p:nvPr>
        </p:nvSpPr>
        <p:spPr>
          <a:xfrm>
            <a:off x="990600" y="1066800"/>
            <a:ext cx="7620000" cy="762000"/>
          </a:xfrm>
        </p:spPr>
        <p:txBody>
          <a:bodyPr/>
          <a:lstStyle/>
          <a:p>
            <a:pPr eaLnBrk="1" hangingPunct="1">
              <a:buFontTx/>
              <a:buNone/>
            </a:pPr>
            <a:r>
              <a:rPr lang="en-US" altLang="en-US" u="sng" smtClean="0">
                <a:solidFill>
                  <a:srgbClr val="FF0000"/>
                </a:solidFill>
              </a:rPr>
              <a:t>Track inventory use on “inventory form”</a:t>
            </a:r>
          </a:p>
          <a:p>
            <a:pPr eaLnBrk="1" hangingPunct="1">
              <a:buFontTx/>
              <a:buNone/>
            </a:pPr>
            <a:endParaRPr lang="en-US" altLang="en-US" smtClean="0">
              <a:solidFill>
                <a:srgbClr val="FF0000"/>
              </a:solidFill>
            </a:endParaRPr>
          </a:p>
        </p:txBody>
      </p:sp>
      <p:sp>
        <p:nvSpPr>
          <p:cNvPr id="89092" name="Text Box 6"/>
          <p:cNvSpPr txBox="1">
            <a:spLocks noChangeArrowheads="1"/>
          </p:cNvSpPr>
          <p:nvPr/>
        </p:nvSpPr>
        <p:spPr bwMode="auto">
          <a:xfrm>
            <a:off x="0" y="5105400"/>
            <a:ext cx="1295400" cy="1200150"/>
          </a:xfrm>
          <a:prstGeom prst="rect">
            <a:avLst/>
          </a:prstGeom>
          <a:solidFill>
            <a:srgbClr val="FFFFFF"/>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a:latin typeface="Times New Roman" panose="02020603050405020304" pitchFamily="18" charset="0"/>
              </a:rPr>
              <a:t>Vial Disposal Record</a:t>
            </a:r>
          </a:p>
        </p:txBody>
      </p:sp>
      <p:sp>
        <p:nvSpPr>
          <p:cNvPr id="89093" name="AutoShape 7"/>
          <p:cNvSpPr>
            <a:spLocks noChangeArrowheads="1"/>
          </p:cNvSpPr>
          <p:nvPr/>
        </p:nvSpPr>
        <p:spPr bwMode="auto">
          <a:xfrm>
            <a:off x="1138238" y="5148263"/>
            <a:ext cx="1066800" cy="533400"/>
          </a:xfrm>
          <a:prstGeom prst="rightArrow">
            <a:avLst>
              <a:gd name="adj1" fmla="val 50000"/>
              <a:gd name="adj2" fmla="val 50000"/>
            </a:avLst>
          </a:prstGeom>
          <a:solidFill>
            <a:srgbClr val="FF0000"/>
          </a:solidFill>
          <a:ln w="28575"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a:p>
        </p:txBody>
      </p:sp>
      <p:pic>
        <p:nvPicPr>
          <p:cNvPr id="8909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1088" y="1822450"/>
            <a:ext cx="383698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a:xfrm>
            <a:off x="1066800" y="304800"/>
            <a:ext cx="6934200" cy="1143000"/>
          </a:xfrm>
        </p:spPr>
        <p:txBody>
          <a:bodyPr/>
          <a:lstStyle/>
          <a:p>
            <a:pPr eaLnBrk="1" fontAlgn="auto" hangingPunct="1">
              <a:spcAft>
                <a:spcPts val="0"/>
              </a:spcAft>
              <a:defRPr/>
            </a:pPr>
            <a:r>
              <a:rPr lang="en-US" altLang="en-US">
                <a:solidFill>
                  <a:schemeClr val="tx1">
                    <a:lumMod val="75000"/>
                    <a:lumOff val="25000"/>
                  </a:schemeClr>
                </a:solidFill>
                <a:effectLst>
                  <a:outerShdw blurRad="38100" dist="38100" dir="2700000" algn="tl">
                    <a:srgbClr val="C0C0C0"/>
                  </a:outerShdw>
                </a:effectLst>
              </a:rPr>
              <a:t>Source Security</a:t>
            </a:r>
          </a:p>
        </p:txBody>
      </p:sp>
      <p:sp>
        <p:nvSpPr>
          <p:cNvPr id="90115" name="Rectangle 3"/>
          <p:cNvSpPr>
            <a:spLocks noGrp="1" noChangeArrowheads="1"/>
          </p:cNvSpPr>
          <p:nvPr>
            <p:ph idx="1"/>
          </p:nvPr>
        </p:nvSpPr>
        <p:spPr>
          <a:xfrm>
            <a:off x="304800" y="2133600"/>
            <a:ext cx="5867400" cy="3810000"/>
          </a:xfrm>
        </p:spPr>
        <p:txBody>
          <a:bodyPr/>
          <a:lstStyle/>
          <a:p>
            <a:pPr eaLnBrk="1" hangingPunct="1"/>
            <a:r>
              <a:rPr lang="en-US" altLang="en-US" sz="2800" smtClean="0"/>
              <a:t>No radioactive material in corridors!</a:t>
            </a:r>
          </a:p>
          <a:p>
            <a:pPr eaLnBrk="1" hangingPunct="1"/>
            <a:r>
              <a:rPr lang="en-US" altLang="en-US" sz="2800" smtClean="0"/>
              <a:t>Radioactive waste is not to be in hallways</a:t>
            </a:r>
          </a:p>
          <a:p>
            <a:pPr eaLnBrk="1" hangingPunct="1"/>
            <a:r>
              <a:rPr lang="en-US" altLang="en-US" sz="2800" smtClean="0"/>
              <a:t>Transportation of radioactive sources through hallways is allowed</a:t>
            </a:r>
          </a:p>
          <a:p>
            <a:pPr lvl="1" eaLnBrk="1" hangingPunct="1"/>
            <a:r>
              <a:rPr lang="en-US" altLang="en-US" sz="2400" smtClean="0"/>
              <a:t>Minimize potential for contamination by using secondary containment</a:t>
            </a:r>
          </a:p>
          <a:p>
            <a:pPr eaLnBrk="1" hangingPunct="1">
              <a:buFontTx/>
              <a:buNone/>
            </a:pPr>
            <a:endParaRPr lang="en-US" altLang="en-US" sz="2800" smtClean="0"/>
          </a:p>
          <a:p>
            <a:pPr eaLnBrk="1" hangingPunct="1"/>
            <a:endParaRPr lang="en-US" altLang="en-US" sz="2800" smtClean="0"/>
          </a:p>
        </p:txBody>
      </p:sp>
      <p:pic>
        <p:nvPicPr>
          <p:cNvPr id="90116" name="Picture 4" descr="MCj0279370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5105400"/>
            <a:ext cx="1371600"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IMG_03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438400"/>
            <a:ext cx="2717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8" name="Picture 6" descr="k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6600" y="0"/>
            <a:ext cx="20574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a:xfrm>
            <a:off x="609600" y="381000"/>
            <a:ext cx="9144000" cy="1096963"/>
          </a:xfrm>
        </p:spPr>
        <p:txBody>
          <a:bodyPr/>
          <a:lstStyle/>
          <a:p>
            <a:pPr eaLnBrk="1" fontAlgn="auto" hangingPunct="1">
              <a:spcAft>
                <a:spcPts val="0"/>
              </a:spcAft>
              <a:tabLst>
                <a:tab pos="228600" algn="l"/>
              </a:tabLst>
              <a:defRPr/>
            </a:pPr>
            <a:r>
              <a:rPr lang="en-US" altLang="en-US" dirty="0">
                <a:solidFill>
                  <a:schemeClr val="tx1">
                    <a:lumMod val="75000"/>
                    <a:lumOff val="25000"/>
                  </a:schemeClr>
                </a:solidFill>
              </a:rPr>
              <a:t>Spills and Radiation Emergencies</a:t>
            </a:r>
          </a:p>
        </p:txBody>
      </p:sp>
      <p:sp>
        <p:nvSpPr>
          <p:cNvPr id="92163" name="Rectangle 3"/>
          <p:cNvSpPr>
            <a:spLocks noGrp="1" noChangeArrowheads="1"/>
          </p:cNvSpPr>
          <p:nvPr>
            <p:ph idx="1"/>
          </p:nvPr>
        </p:nvSpPr>
        <p:spPr/>
        <p:txBody>
          <a:bodyPr/>
          <a:lstStyle/>
          <a:p>
            <a:pPr eaLnBrk="1" hangingPunct="1"/>
            <a:r>
              <a:rPr lang="en-US" altLang="en-US" sz="2800" smtClean="0"/>
              <a:t>Minor Spill:</a:t>
            </a:r>
          </a:p>
          <a:p>
            <a:pPr lvl="1" eaLnBrk="1" hangingPunct="1"/>
            <a:r>
              <a:rPr lang="en-US" altLang="en-US" sz="2800" smtClean="0"/>
              <a:t>Contain spill</a:t>
            </a:r>
          </a:p>
          <a:p>
            <a:pPr lvl="1" eaLnBrk="1" hangingPunct="1"/>
            <a:r>
              <a:rPr lang="en-US" altLang="en-US" sz="2800" smtClean="0"/>
              <a:t>Clean up spill or contact Radiation Safety for help if you do not feel comfortable cleaning up the spill by yourself</a:t>
            </a:r>
          </a:p>
          <a:p>
            <a:pPr eaLnBrk="1" hangingPunct="1"/>
            <a:r>
              <a:rPr lang="en-US" altLang="en-US" sz="2800" smtClean="0"/>
              <a:t>Major Spill</a:t>
            </a:r>
          </a:p>
          <a:p>
            <a:pPr lvl="1" eaLnBrk="1" hangingPunct="1"/>
            <a:r>
              <a:rPr lang="en-US" altLang="en-US" sz="2800" smtClean="0"/>
              <a:t>Contain spill</a:t>
            </a:r>
          </a:p>
          <a:p>
            <a:pPr lvl="1" eaLnBrk="1" hangingPunct="1"/>
            <a:r>
              <a:rPr lang="en-US" altLang="en-US" sz="2800" smtClean="0"/>
              <a:t>Contact Radiation Safety immediately</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rPr>
              <a:t>Cleaning a RAM Spill</a:t>
            </a:r>
          </a:p>
        </p:txBody>
      </p:sp>
      <p:sp>
        <p:nvSpPr>
          <p:cNvPr id="93187" name="Rectangle 3"/>
          <p:cNvSpPr>
            <a:spLocks noGrp="1" noChangeArrowheads="1"/>
          </p:cNvSpPr>
          <p:nvPr>
            <p:ph type="body" sz="half" idx="2"/>
          </p:nvPr>
        </p:nvSpPr>
        <p:spPr>
          <a:xfrm>
            <a:off x="152400" y="1752600"/>
            <a:ext cx="5257800" cy="2514600"/>
          </a:xfrm>
        </p:spPr>
        <p:txBody>
          <a:bodyPr/>
          <a:lstStyle/>
          <a:p>
            <a:pPr marL="533400" indent="-533400" eaLnBrk="1" hangingPunct="1">
              <a:buFontTx/>
              <a:buAutoNum type="arabicPeriod"/>
            </a:pPr>
            <a:r>
              <a:rPr lang="en-US" altLang="en-US" sz="1800" smtClean="0"/>
              <a:t>Ensure that spill is contained</a:t>
            </a:r>
          </a:p>
          <a:p>
            <a:pPr marL="914400" lvl="1" indent="-457200" eaLnBrk="1" hangingPunct="1"/>
            <a:r>
              <a:rPr lang="en-US" altLang="en-US" smtClean="0"/>
              <a:t>Limit traffic where event occurred.</a:t>
            </a:r>
          </a:p>
          <a:p>
            <a:pPr marL="914400" lvl="1" indent="-457200" eaLnBrk="1" hangingPunct="1"/>
            <a:r>
              <a:rPr lang="en-US" altLang="en-US" smtClean="0"/>
              <a:t>Prevent runoff (from table to floor or spreading on table)</a:t>
            </a:r>
          </a:p>
          <a:p>
            <a:pPr marL="914400" lvl="1" indent="-457200" eaLnBrk="1" hangingPunct="1"/>
            <a:r>
              <a:rPr lang="en-US" altLang="en-US" smtClean="0"/>
              <a:t>Inform coworkers and lab manager.</a:t>
            </a:r>
          </a:p>
          <a:p>
            <a:pPr marL="914400" lvl="1" indent="-457200" eaLnBrk="1" hangingPunct="1"/>
            <a:r>
              <a:rPr lang="en-US" altLang="en-US" smtClean="0"/>
              <a:t>Call Radiation Safety</a:t>
            </a:r>
          </a:p>
        </p:txBody>
      </p:sp>
      <p:pic>
        <p:nvPicPr>
          <p:cNvPr id="93188" name="Picture 4" descr="IM0000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4488" y="1743075"/>
            <a:ext cx="28956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Rectangle 5"/>
          <p:cNvSpPr>
            <a:spLocks noChangeArrowheads="1"/>
          </p:cNvSpPr>
          <p:nvPr/>
        </p:nvSpPr>
        <p:spPr bwMode="auto">
          <a:xfrm>
            <a:off x="3505200" y="3903663"/>
            <a:ext cx="56388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defRPr b="1">
                <a:solidFill>
                  <a:schemeClr val="tx1"/>
                </a:solidFill>
                <a:latin typeface="Arial" panose="020B0604020202020204" pitchFamily="34" charset="0"/>
              </a:defRPr>
            </a:lvl1pPr>
            <a:lvl2pPr marL="914400" indent="-457200">
              <a:defRPr b="1">
                <a:solidFill>
                  <a:schemeClr val="tx1"/>
                </a:solidFill>
                <a:latin typeface="Arial" panose="020B0604020202020204" pitchFamily="34" charset="0"/>
              </a:defRPr>
            </a:lvl2pPr>
            <a:lvl3pPr marL="1295400" indent="-381000">
              <a:defRPr b="1">
                <a:solidFill>
                  <a:schemeClr val="tx1"/>
                </a:solidFill>
                <a:latin typeface="Arial" panose="020B0604020202020204" pitchFamily="34" charset="0"/>
              </a:defRPr>
            </a:lvl3pPr>
            <a:lvl4pPr marL="1714500" indent="-342900">
              <a:defRPr b="1">
                <a:solidFill>
                  <a:schemeClr val="tx1"/>
                </a:solidFill>
                <a:latin typeface="Arial" panose="020B0604020202020204" pitchFamily="34" charset="0"/>
              </a:defRPr>
            </a:lvl4pPr>
            <a:lvl5pPr marL="2171700" indent="-342900">
              <a:defRPr b="1">
                <a:solidFill>
                  <a:schemeClr val="tx1"/>
                </a:solidFill>
                <a:latin typeface="Arial" panose="020B0604020202020204" pitchFamily="34" charset="0"/>
              </a:defRPr>
            </a:lvl5pPr>
            <a:lvl6pPr marL="2628900" indent="-342900" eaLnBrk="0" fontAlgn="base" hangingPunct="0">
              <a:spcBef>
                <a:spcPct val="0"/>
              </a:spcBef>
              <a:spcAft>
                <a:spcPct val="0"/>
              </a:spcAft>
              <a:defRPr b="1">
                <a:solidFill>
                  <a:schemeClr val="tx1"/>
                </a:solidFill>
                <a:latin typeface="Arial" panose="020B0604020202020204" pitchFamily="34" charset="0"/>
              </a:defRPr>
            </a:lvl6pPr>
            <a:lvl7pPr marL="3086100" indent="-342900" eaLnBrk="0" fontAlgn="base" hangingPunct="0">
              <a:spcBef>
                <a:spcPct val="0"/>
              </a:spcBef>
              <a:spcAft>
                <a:spcPct val="0"/>
              </a:spcAft>
              <a:defRPr b="1">
                <a:solidFill>
                  <a:schemeClr val="tx1"/>
                </a:solidFill>
                <a:latin typeface="Arial" panose="020B0604020202020204" pitchFamily="34" charset="0"/>
              </a:defRPr>
            </a:lvl7pPr>
            <a:lvl8pPr marL="3543300" indent="-342900" eaLnBrk="0" fontAlgn="base" hangingPunct="0">
              <a:spcBef>
                <a:spcPct val="0"/>
              </a:spcBef>
              <a:spcAft>
                <a:spcPct val="0"/>
              </a:spcAft>
              <a:defRPr b="1">
                <a:solidFill>
                  <a:schemeClr val="tx1"/>
                </a:solidFill>
                <a:latin typeface="Arial" panose="020B0604020202020204" pitchFamily="34" charset="0"/>
              </a:defRPr>
            </a:lvl8pPr>
            <a:lvl9pPr marL="4000500" indent="-3429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20000"/>
              </a:spcBef>
              <a:buFontTx/>
              <a:buAutoNum type="arabicPeriod" startAt="2"/>
            </a:pPr>
            <a:r>
              <a:rPr lang="en-US" altLang="en-US" sz="1600" b="0"/>
              <a:t>Obtain necessary supplies for cleanup</a:t>
            </a:r>
          </a:p>
          <a:p>
            <a:pPr lvl="1" eaLnBrk="1" hangingPunct="1">
              <a:spcBef>
                <a:spcPct val="20000"/>
              </a:spcBef>
              <a:buFontTx/>
              <a:buChar char="–"/>
            </a:pPr>
            <a:r>
              <a:rPr lang="en-US" altLang="en-US" sz="1600" b="0"/>
              <a:t>Paper towels or diapers </a:t>
            </a:r>
          </a:p>
          <a:p>
            <a:pPr lvl="1" eaLnBrk="1" hangingPunct="1">
              <a:spcBef>
                <a:spcPct val="20000"/>
              </a:spcBef>
              <a:buFontTx/>
              <a:buChar char="–"/>
            </a:pPr>
            <a:r>
              <a:rPr lang="en-US" altLang="en-US" sz="1600" b="0"/>
              <a:t>RADCON or Scrubbing Bubbles (DOW)</a:t>
            </a:r>
          </a:p>
          <a:p>
            <a:pPr lvl="1" eaLnBrk="1" hangingPunct="1">
              <a:spcBef>
                <a:spcPct val="20000"/>
              </a:spcBef>
              <a:buFontTx/>
              <a:buChar char="–"/>
            </a:pPr>
            <a:r>
              <a:rPr lang="en-US" altLang="en-US" sz="1600" b="0"/>
              <a:t>Opaque plastic bags for waste.</a:t>
            </a:r>
          </a:p>
          <a:p>
            <a:pPr lvl="1" eaLnBrk="1" hangingPunct="1">
              <a:spcBef>
                <a:spcPct val="20000"/>
              </a:spcBef>
              <a:buFontTx/>
              <a:buChar char="–"/>
            </a:pPr>
            <a:r>
              <a:rPr lang="en-US" altLang="en-US" sz="1600" b="0"/>
              <a:t>Labels</a:t>
            </a:r>
          </a:p>
          <a:p>
            <a:pPr lvl="1" eaLnBrk="1" hangingPunct="1">
              <a:spcBef>
                <a:spcPct val="20000"/>
              </a:spcBef>
              <a:buFontTx/>
              <a:buChar char="–"/>
            </a:pPr>
            <a:r>
              <a:rPr lang="en-US" altLang="en-US" sz="1600" b="0"/>
              <a:t>Gloves</a:t>
            </a:r>
          </a:p>
          <a:p>
            <a:pPr lvl="1" eaLnBrk="1" hangingPunct="1">
              <a:spcBef>
                <a:spcPct val="20000"/>
              </a:spcBef>
              <a:buFontTx/>
              <a:buChar char="–"/>
            </a:pPr>
            <a:r>
              <a:rPr lang="en-US" altLang="en-US" sz="1600" b="0"/>
              <a:t>Descriptive forms (RS4 form)</a:t>
            </a:r>
          </a:p>
          <a:p>
            <a:pPr eaLnBrk="1" hangingPunct="1">
              <a:spcBef>
                <a:spcPct val="20000"/>
              </a:spcBef>
              <a:buFontTx/>
              <a:buChar char="•"/>
            </a:pPr>
            <a:endParaRPr lang="en-US" altLang="en-US" sz="2400" b="0"/>
          </a:p>
        </p:txBody>
      </p:sp>
      <p:pic>
        <p:nvPicPr>
          <p:cNvPr id="93190" name="Picture 6" descr="IM0000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3962400"/>
            <a:ext cx="25654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rPr>
              <a:t>How to Clean Up a Spill</a:t>
            </a:r>
          </a:p>
        </p:txBody>
      </p:sp>
      <p:sp>
        <p:nvSpPr>
          <p:cNvPr id="94211" name="Rectangle 3"/>
          <p:cNvSpPr>
            <a:spLocks noGrp="1" noChangeArrowheads="1"/>
          </p:cNvSpPr>
          <p:nvPr>
            <p:ph type="body" sz="half" idx="1"/>
          </p:nvPr>
        </p:nvSpPr>
        <p:spPr>
          <a:xfrm>
            <a:off x="228600" y="1828800"/>
            <a:ext cx="5105400" cy="1219200"/>
          </a:xfrm>
        </p:spPr>
        <p:txBody>
          <a:bodyPr/>
          <a:lstStyle/>
          <a:p>
            <a:pPr marL="533400" indent="-533400" eaLnBrk="1" hangingPunct="1">
              <a:buFontTx/>
              <a:buAutoNum type="arabicPeriod" startAt="3"/>
            </a:pPr>
            <a:r>
              <a:rPr lang="en-US" altLang="en-US" sz="1800" smtClean="0"/>
              <a:t>Spray area with RADCON or Scrubbing Bubbles (DOW)</a:t>
            </a:r>
          </a:p>
        </p:txBody>
      </p:sp>
      <p:pic>
        <p:nvPicPr>
          <p:cNvPr id="94212" name="Picture 4" descr="IM00001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096000" y="1371600"/>
            <a:ext cx="2133600" cy="1600200"/>
          </a:xfrm>
          <a:noFill/>
          <a:extLst>
            <a:ext uri="{91240B29-F687-4F45-9708-019B960494DF}">
              <a14:hiddenLine xmlns:a14="http://schemas.microsoft.com/office/drawing/2010/main" w="9525" cap="flat">
                <a:solidFill>
                  <a:srgbClr val="000000"/>
                </a:solidFill>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4213" name="Rectangle 5"/>
          <p:cNvSpPr>
            <a:spLocks noChangeArrowheads="1"/>
          </p:cNvSpPr>
          <p:nvPr/>
        </p:nvSpPr>
        <p:spPr bwMode="auto">
          <a:xfrm>
            <a:off x="3581400" y="3200400"/>
            <a:ext cx="5257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defRPr b="1">
                <a:solidFill>
                  <a:schemeClr val="tx1"/>
                </a:solidFill>
                <a:latin typeface="Arial" panose="020B0604020202020204" pitchFamily="34" charset="0"/>
              </a:defRPr>
            </a:lvl1pPr>
            <a:lvl2pPr marL="914400" indent="-457200">
              <a:defRPr b="1">
                <a:solidFill>
                  <a:schemeClr val="tx1"/>
                </a:solidFill>
                <a:latin typeface="Arial" panose="020B0604020202020204" pitchFamily="34" charset="0"/>
              </a:defRPr>
            </a:lvl2pPr>
            <a:lvl3pPr marL="1295400" indent="-381000">
              <a:defRPr b="1">
                <a:solidFill>
                  <a:schemeClr val="tx1"/>
                </a:solidFill>
                <a:latin typeface="Arial" panose="020B0604020202020204" pitchFamily="34" charset="0"/>
              </a:defRPr>
            </a:lvl3pPr>
            <a:lvl4pPr marL="1714500" indent="-342900">
              <a:defRPr b="1">
                <a:solidFill>
                  <a:schemeClr val="tx1"/>
                </a:solidFill>
                <a:latin typeface="Arial" panose="020B0604020202020204" pitchFamily="34" charset="0"/>
              </a:defRPr>
            </a:lvl4pPr>
            <a:lvl5pPr marL="2171700" indent="-342900">
              <a:defRPr b="1">
                <a:solidFill>
                  <a:schemeClr val="tx1"/>
                </a:solidFill>
                <a:latin typeface="Arial" panose="020B0604020202020204" pitchFamily="34" charset="0"/>
              </a:defRPr>
            </a:lvl5pPr>
            <a:lvl6pPr marL="2628900" indent="-342900" eaLnBrk="0" fontAlgn="base" hangingPunct="0">
              <a:spcBef>
                <a:spcPct val="0"/>
              </a:spcBef>
              <a:spcAft>
                <a:spcPct val="0"/>
              </a:spcAft>
              <a:defRPr b="1">
                <a:solidFill>
                  <a:schemeClr val="tx1"/>
                </a:solidFill>
                <a:latin typeface="Arial" panose="020B0604020202020204" pitchFamily="34" charset="0"/>
              </a:defRPr>
            </a:lvl6pPr>
            <a:lvl7pPr marL="3086100" indent="-342900" eaLnBrk="0" fontAlgn="base" hangingPunct="0">
              <a:spcBef>
                <a:spcPct val="0"/>
              </a:spcBef>
              <a:spcAft>
                <a:spcPct val="0"/>
              </a:spcAft>
              <a:defRPr b="1">
                <a:solidFill>
                  <a:schemeClr val="tx1"/>
                </a:solidFill>
                <a:latin typeface="Arial" panose="020B0604020202020204" pitchFamily="34" charset="0"/>
              </a:defRPr>
            </a:lvl7pPr>
            <a:lvl8pPr marL="3543300" indent="-342900" eaLnBrk="0" fontAlgn="base" hangingPunct="0">
              <a:spcBef>
                <a:spcPct val="0"/>
              </a:spcBef>
              <a:spcAft>
                <a:spcPct val="0"/>
              </a:spcAft>
              <a:defRPr b="1">
                <a:solidFill>
                  <a:schemeClr val="tx1"/>
                </a:solidFill>
                <a:latin typeface="Arial" panose="020B0604020202020204" pitchFamily="34" charset="0"/>
              </a:defRPr>
            </a:lvl8pPr>
            <a:lvl9pPr marL="4000500" indent="-3429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20000"/>
              </a:spcBef>
              <a:buFontTx/>
              <a:buAutoNum type="arabicPeriod" startAt="4"/>
            </a:pPr>
            <a:r>
              <a:rPr lang="en-US" altLang="en-US" b="0"/>
              <a:t>Wipe from the outside in so not to spread the contamination</a:t>
            </a:r>
          </a:p>
        </p:txBody>
      </p:sp>
      <p:pic>
        <p:nvPicPr>
          <p:cNvPr id="94214" name="Picture 6" descr="IM0000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90800"/>
            <a:ext cx="2438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5" name="Rectangle 7"/>
          <p:cNvSpPr>
            <a:spLocks noChangeArrowheads="1"/>
          </p:cNvSpPr>
          <p:nvPr/>
        </p:nvSpPr>
        <p:spPr bwMode="auto">
          <a:xfrm>
            <a:off x="228600" y="4419600"/>
            <a:ext cx="6019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33400" indent="-533400">
              <a:defRPr b="1">
                <a:solidFill>
                  <a:schemeClr val="tx1"/>
                </a:solidFill>
                <a:latin typeface="Arial" panose="020B0604020202020204" pitchFamily="34" charset="0"/>
              </a:defRPr>
            </a:lvl1pPr>
            <a:lvl2pPr marL="914400" indent="-457200">
              <a:defRPr b="1">
                <a:solidFill>
                  <a:schemeClr val="tx1"/>
                </a:solidFill>
                <a:latin typeface="Arial" panose="020B0604020202020204" pitchFamily="34" charset="0"/>
              </a:defRPr>
            </a:lvl2pPr>
            <a:lvl3pPr marL="1295400" indent="-381000">
              <a:defRPr b="1">
                <a:solidFill>
                  <a:schemeClr val="tx1"/>
                </a:solidFill>
                <a:latin typeface="Arial" panose="020B0604020202020204" pitchFamily="34" charset="0"/>
              </a:defRPr>
            </a:lvl3pPr>
            <a:lvl4pPr marL="1714500" indent="-342900">
              <a:defRPr b="1">
                <a:solidFill>
                  <a:schemeClr val="tx1"/>
                </a:solidFill>
                <a:latin typeface="Arial" panose="020B0604020202020204" pitchFamily="34" charset="0"/>
              </a:defRPr>
            </a:lvl4pPr>
            <a:lvl5pPr marL="2171700" indent="-342900">
              <a:defRPr b="1">
                <a:solidFill>
                  <a:schemeClr val="tx1"/>
                </a:solidFill>
                <a:latin typeface="Arial" panose="020B0604020202020204" pitchFamily="34" charset="0"/>
              </a:defRPr>
            </a:lvl5pPr>
            <a:lvl6pPr marL="2628900" indent="-342900" eaLnBrk="0" fontAlgn="base" hangingPunct="0">
              <a:spcBef>
                <a:spcPct val="0"/>
              </a:spcBef>
              <a:spcAft>
                <a:spcPct val="0"/>
              </a:spcAft>
              <a:defRPr b="1">
                <a:solidFill>
                  <a:schemeClr val="tx1"/>
                </a:solidFill>
                <a:latin typeface="Arial" panose="020B0604020202020204" pitchFamily="34" charset="0"/>
              </a:defRPr>
            </a:lvl6pPr>
            <a:lvl7pPr marL="3086100" indent="-342900" eaLnBrk="0" fontAlgn="base" hangingPunct="0">
              <a:spcBef>
                <a:spcPct val="0"/>
              </a:spcBef>
              <a:spcAft>
                <a:spcPct val="0"/>
              </a:spcAft>
              <a:defRPr b="1">
                <a:solidFill>
                  <a:schemeClr val="tx1"/>
                </a:solidFill>
                <a:latin typeface="Arial" panose="020B0604020202020204" pitchFamily="34" charset="0"/>
              </a:defRPr>
            </a:lvl7pPr>
            <a:lvl8pPr marL="3543300" indent="-342900" eaLnBrk="0" fontAlgn="base" hangingPunct="0">
              <a:spcBef>
                <a:spcPct val="0"/>
              </a:spcBef>
              <a:spcAft>
                <a:spcPct val="0"/>
              </a:spcAft>
              <a:defRPr b="1">
                <a:solidFill>
                  <a:schemeClr val="tx1"/>
                </a:solidFill>
                <a:latin typeface="Arial" panose="020B0604020202020204" pitchFamily="34" charset="0"/>
              </a:defRPr>
            </a:lvl8pPr>
            <a:lvl9pPr marL="4000500" indent="-3429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20000"/>
              </a:spcBef>
              <a:buFontTx/>
              <a:buAutoNum type="arabicPeriod" startAt="5"/>
            </a:pPr>
            <a:r>
              <a:rPr lang="en-US" altLang="en-US" b="0"/>
              <a:t>After removable contamination has been removed and fixed contamination has been covered &amp; labeled,</a:t>
            </a:r>
          </a:p>
          <a:p>
            <a:pPr lvl="1" eaLnBrk="1" hangingPunct="1">
              <a:spcBef>
                <a:spcPct val="20000"/>
              </a:spcBef>
              <a:buFontTx/>
              <a:buChar char="–"/>
            </a:pPr>
            <a:r>
              <a:rPr lang="en-US" altLang="en-US" b="0"/>
              <a:t>Retake and document GM meter readings</a:t>
            </a:r>
          </a:p>
          <a:p>
            <a:pPr lvl="1" eaLnBrk="1" hangingPunct="1">
              <a:spcBef>
                <a:spcPct val="20000"/>
              </a:spcBef>
              <a:buFontTx/>
              <a:buChar char="–"/>
            </a:pPr>
            <a:r>
              <a:rPr lang="en-US" altLang="en-US" b="0"/>
              <a:t>Detail preventive actions with coworkers</a:t>
            </a:r>
          </a:p>
          <a:p>
            <a:pPr lvl="1" eaLnBrk="1" hangingPunct="1">
              <a:spcBef>
                <a:spcPct val="20000"/>
              </a:spcBef>
              <a:buFontTx/>
              <a:buChar char="–"/>
            </a:pPr>
            <a:r>
              <a:rPr lang="en-US" altLang="en-US" b="0"/>
              <a:t>Complete Incident Report</a:t>
            </a:r>
          </a:p>
        </p:txBody>
      </p:sp>
      <p:pic>
        <p:nvPicPr>
          <p:cNvPr id="94216" name="Picture 8" descr="IM0000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3962400"/>
            <a:ext cx="220980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7" name="Picture 9" descr="IM000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5715000"/>
            <a:ext cx="12954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8" name="Picture 10" descr="IM000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5638800"/>
            <a:ext cx="12192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rPr>
              <a:t>Safety Evaluations</a:t>
            </a:r>
          </a:p>
        </p:txBody>
      </p:sp>
      <p:sp>
        <p:nvSpPr>
          <p:cNvPr id="95235" name="Rectangle 3"/>
          <p:cNvSpPr>
            <a:spLocks noGrp="1" noChangeArrowheads="1"/>
          </p:cNvSpPr>
          <p:nvPr>
            <p:ph idx="1"/>
          </p:nvPr>
        </p:nvSpPr>
        <p:spPr/>
        <p:txBody>
          <a:bodyPr/>
          <a:lstStyle/>
          <a:p>
            <a:pPr eaLnBrk="1" hangingPunct="1"/>
            <a:r>
              <a:rPr lang="en-US" altLang="en-US" sz="2800" smtClean="0"/>
              <a:t>Comprehensive radiation inspections twice a year by EH&amp;S</a:t>
            </a:r>
          </a:p>
          <a:p>
            <a:pPr eaLnBrk="1" hangingPunct="1"/>
            <a:r>
              <a:rPr lang="en-US" altLang="en-US" sz="2800" smtClean="0"/>
              <a:t>Annual inspection focus includes chemical and biological hazards</a:t>
            </a:r>
          </a:p>
          <a:p>
            <a:pPr eaLnBrk="1" hangingPunct="1"/>
            <a:r>
              <a:rPr lang="en-US" altLang="en-US" sz="2800" smtClean="0"/>
              <a:t>Follow-up of deficiencies not corrected on-site</a:t>
            </a:r>
          </a:p>
          <a:p>
            <a:pPr eaLnBrk="1" hangingPunct="1"/>
            <a:endParaRPr lang="en-US" altLang="en-US" sz="2800" smtClean="0"/>
          </a:p>
          <a:p>
            <a:pPr eaLnBrk="1" hangingPunct="1">
              <a:buFontTx/>
              <a:buNone/>
            </a:pPr>
            <a:endParaRPr lang="en-US" altLang="en-US" sz="2800" smtClean="0"/>
          </a:p>
          <a:p>
            <a:pPr eaLnBrk="1" hangingPunct="1">
              <a:buFontTx/>
              <a:buNone/>
            </a:pPr>
            <a:endParaRPr lang="en-US" altLang="en-US" sz="2800" smtClean="0"/>
          </a:p>
          <a:p>
            <a:pPr eaLnBrk="1" hangingPunct="1"/>
            <a:endParaRPr lang="en-US" altLang="en-US" sz="2800" smtClean="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ChangeArrowheads="1"/>
          </p:cNvSpPr>
          <p:nvPr>
            <p:ph type="title"/>
          </p:nvPr>
        </p:nvSpPr>
        <p:spPr>
          <a:xfrm>
            <a:off x="266700" y="1066800"/>
            <a:ext cx="8686800" cy="1112838"/>
          </a:xfrm>
        </p:spPr>
        <p:txBody>
          <a:bodyPr>
            <a:normAutofit fontScale="90000"/>
          </a:bodyPr>
          <a:lstStyle/>
          <a:p>
            <a:pPr eaLnBrk="1" fontAlgn="auto" hangingPunct="1">
              <a:spcAft>
                <a:spcPts val="0"/>
              </a:spcAft>
              <a:defRPr/>
            </a:pPr>
            <a:r>
              <a:rPr lang="en-US" altLang="en-US" sz="3600" dirty="0">
                <a:solidFill>
                  <a:schemeClr val="tx1">
                    <a:lumMod val="75000"/>
                    <a:lumOff val="25000"/>
                  </a:schemeClr>
                </a:solidFill>
              </a:rPr>
              <a:t/>
            </a:r>
            <a:br>
              <a:rPr lang="en-US" altLang="en-US" sz="3600" dirty="0">
                <a:solidFill>
                  <a:schemeClr val="tx1">
                    <a:lumMod val="75000"/>
                    <a:lumOff val="25000"/>
                  </a:schemeClr>
                </a:solidFill>
              </a:rPr>
            </a:br>
            <a:r>
              <a:rPr lang="en-US" altLang="en-US" dirty="0">
                <a:solidFill>
                  <a:schemeClr val="tx1">
                    <a:lumMod val="75000"/>
                    <a:lumOff val="25000"/>
                  </a:schemeClr>
                </a:solidFill>
                <a:latin typeface="Bahnschrift" panose="020B0502040204020203" pitchFamily="34" charset="0"/>
              </a:rPr>
              <a:t>Rules, Rights, &amp; Responsibilities of Radiation Workers</a:t>
            </a:r>
            <a:r>
              <a:rPr lang="en-US" altLang="en-US" dirty="0">
                <a:solidFill>
                  <a:schemeClr val="tx1">
                    <a:lumMod val="75000"/>
                    <a:lumOff val="25000"/>
                  </a:schemeClr>
                </a:solidFill>
              </a:rPr>
              <a:t/>
            </a:r>
            <a:br>
              <a:rPr lang="en-US" altLang="en-US" dirty="0">
                <a:solidFill>
                  <a:schemeClr val="tx1">
                    <a:lumMod val="75000"/>
                    <a:lumOff val="25000"/>
                  </a:schemeClr>
                </a:solidFill>
              </a:rPr>
            </a:br>
            <a:endParaRPr lang="en-US" altLang="en-US" dirty="0">
              <a:solidFill>
                <a:schemeClr val="tx1">
                  <a:lumMod val="75000"/>
                  <a:lumOff val="25000"/>
                </a:schemeClr>
              </a:solidFill>
            </a:endParaRPr>
          </a:p>
        </p:txBody>
      </p:sp>
      <p:sp>
        <p:nvSpPr>
          <p:cNvPr id="36867" name="Rectangle 3"/>
          <p:cNvSpPr>
            <a:spLocks noGrp="1" noChangeArrowheads="1"/>
          </p:cNvSpPr>
          <p:nvPr>
            <p:ph idx="1"/>
          </p:nvPr>
        </p:nvSpPr>
        <p:spPr>
          <a:xfrm>
            <a:off x="381000" y="2362200"/>
            <a:ext cx="8458200" cy="4495800"/>
          </a:xfrm>
        </p:spPr>
        <p:txBody>
          <a:bodyPr/>
          <a:lstStyle/>
          <a:p>
            <a:pPr eaLnBrk="1" hangingPunct="1">
              <a:buFont typeface="Arial" panose="020B0604020202020204" pitchFamily="34" charset="0"/>
              <a:buChar char="−"/>
            </a:pPr>
            <a:r>
              <a:rPr lang="en-US" altLang="en-US" sz="2800" smtClean="0"/>
              <a:t>Texas Department State of Health Services</a:t>
            </a:r>
          </a:p>
          <a:p>
            <a:pPr lvl="1" eaLnBrk="1" hangingPunct="1">
              <a:buFont typeface="Arial" panose="020B0604020202020204" pitchFamily="34" charset="0"/>
              <a:buNone/>
            </a:pPr>
            <a:r>
              <a:rPr lang="en-US" altLang="en-US" smtClean="0"/>
              <a:t>	</a:t>
            </a:r>
            <a:r>
              <a:rPr lang="en-US" altLang="en-US" smtClean="0">
                <a:solidFill>
                  <a:schemeClr val="hlink"/>
                </a:solidFill>
                <a:hlinkClick r:id="rId2"/>
              </a:rPr>
              <a:t>http://www.dshs.state.tx.us/radiation/</a:t>
            </a:r>
            <a:r>
              <a:rPr lang="en-US" altLang="en-US" smtClean="0">
                <a:solidFill>
                  <a:schemeClr val="hlink"/>
                </a:solidFill>
              </a:rPr>
              <a:t> </a:t>
            </a:r>
          </a:p>
          <a:p>
            <a:pPr eaLnBrk="1" hangingPunct="1">
              <a:buFont typeface="Arial" panose="020B0604020202020204" pitchFamily="34" charset="0"/>
              <a:buChar char="−"/>
            </a:pPr>
            <a:r>
              <a:rPr lang="en-US" altLang="en-US" sz="2800" smtClean="0"/>
              <a:t>In Accordance with Texas Radiation Control Act, Health &amp; Safety Code, Ch 401</a:t>
            </a:r>
          </a:p>
          <a:p>
            <a:pPr eaLnBrk="1" hangingPunct="1">
              <a:buFont typeface="Arial" panose="020B0604020202020204" pitchFamily="34" charset="0"/>
              <a:buChar char="−"/>
            </a:pPr>
            <a:r>
              <a:rPr lang="en-US" altLang="en-US" sz="2800" smtClean="0"/>
              <a:t>25 TAC (Texas Administrative Code) </a:t>
            </a:r>
            <a:r>
              <a:rPr lang="en-US" altLang="en-US" sz="2800" smtClean="0">
                <a:cs typeface="Arial" panose="020B0604020202020204" pitchFamily="34" charset="0"/>
              </a:rPr>
              <a:t>§ </a:t>
            </a:r>
            <a:r>
              <a:rPr lang="en-US" altLang="en-US" sz="2800" smtClean="0"/>
              <a:t>289</a:t>
            </a:r>
            <a:r>
              <a:rPr lang="en-US" altLang="en-US" sz="3600" smtClean="0"/>
              <a:t> </a:t>
            </a:r>
          </a:p>
          <a:p>
            <a:pPr lvl="1" eaLnBrk="1" hangingPunct="1"/>
            <a:endParaRPr lang="en-US" altLang="en-US" sz="320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a:xfrm>
            <a:off x="838200" y="117475"/>
            <a:ext cx="7543800" cy="1449388"/>
          </a:xfrm>
        </p:spPr>
        <p:txBody>
          <a:bodyPr/>
          <a:lstStyle/>
          <a:p>
            <a:pPr eaLnBrk="1" fontAlgn="auto" hangingPunct="1">
              <a:spcAft>
                <a:spcPts val="0"/>
              </a:spcAft>
              <a:defRPr/>
            </a:pPr>
            <a:r>
              <a:rPr lang="en-US" altLang="en-US" dirty="0">
                <a:solidFill>
                  <a:schemeClr val="tx1">
                    <a:lumMod val="75000"/>
                    <a:lumOff val="25000"/>
                  </a:schemeClr>
                </a:solidFill>
              </a:rPr>
              <a:t>Sample Questions </a:t>
            </a:r>
          </a:p>
        </p:txBody>
      </p:sp>
      <p:sp>
        <p:nvSpPr>
          <p:cNvPr id="96259" name="Rectangle 8"/>
          <p:cNvSpPr>
            <a:spLocks noGrp="1" noChangeArrowheads="1"/>
          </p:cNvSpPr>
          <p:nvPr>
            <p:ph idx="1"/>
          </p:nvPr>
        </p:nvSpPr>
        <p:spPr>
          <a:xfrm>
            <a:off x="609600" y="1731963"/>
            <a:ext cx="4191000" cy="762000"/>
          </a:xfrm>
        </p:spPr>
        <p:txBody>
          <a:bodyPr/>
          <a:lstStyle/>
          <a:p>
            <a:pPr eaLnBrk="1" hangingPunct="1">
              <a:buFontTx/>
              <a:buNone/>
            </a:pPr>
            <a:r>
              <a:rPr lang="en-US" altLang="en-US" sz="2400" u="sng" smtClean="0"/>
              <a:t>Radiation Safety</a:t>
            </a:r>
          </a:p>
        </p:txBody>
      </p:sp>
      <p:pic>
        <p:nvPicPr>
          <p:cNvPr id="96260" name="Picture 3"/>
          <p:cNvPicPr>
            <a:picLocks noChangeAspect="1" noChangeArrowheads="1"/>
          </p:cNvPicPr>
          <p:nvPr/>
        </p:nvPicPr>
        <p:blipFill>
          <a:blip r:embed="rId2">
            <a:extLst>
              <a:ext uri="{28A0092B-C50C-407E-A947-70E740481C1C}">
                <a14:useLocalDpi xmlns:a14="http://schemas.microsoft.com/office/drawing/2010/main" val="0"/>
              </a:ext>
            </a:extLst>
          </a:blip>
          <a:srcRect l="12657" t="31255" r="56258" b="57507"/>
          <a:stretch>
            <a:fillRect/>
          </a:stretch>
        </p:blipFill>
        <p:spPr bwMode="auto">
          <a:xfrm>
            <a:off x="5029200" y="2209800"/>
            <a:ext cx="3798888" cy="103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4"/>
          <p:cNvPicPr>
            <a:picLocks noChangeAspect="1" noChangeArrowheads="1"/>
          </p:cNvPicPr>
          <p:nvPr/>
        </p:nvPicPr>
        <p:blipFill>
          <a:blip r:embed="rId3">
            <a:extLst>
              <a:ext uri="{28A0092B-C50C-407E-A947-70E740481C1C}">
                <a14:useLocalDpi xmlns:a14="http://schemas.microsoft.com/office/drawing/2010/main" val="0"/>
              </a:ext>
            </a:extLst>
          </a:blip>
          <a:srcRect l="13596" t="56258" r="53444" b="3751"/>
          <a:stretch>
            <a:fillRect/>
          </a:stretch>
        </p:blipFill>
        <p:spPr bwMode="auto">
          <a:xfrm>
            <a:off x="685800" y="2112963"/>
            <a:ext cx="3646488" cy="331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2" name="Picture 5"/>
          <p:cNvPicPr>
            <a:picLocks noChangeAspect="1" noChangeArrowheads="1"/>
          </p:cNvPicPr>
          <p:nvPr/>
        </p:nvPicPr>
        <p:blipFill>
          <a:blip r:embed="rId2">
            <a:extLst>
              <a:ext uri="{28A0092B-C50C-407E-A947-70E740481C1C}">
                <a14:useLocalDpi xmlns:a14="http://schemas.microsoft.com/office/drawing/2010/main" val="0"/>
              </a:ext>
            </a:extLst>
          </a:blip>
          <a:srcRect l="12657" t="62508" r="60945" b="28754"/>
          <a:stretch>
            <a:fillRect/>
          </a:stretch>
        </p:blipFill>
        <p:spPr bwMode="auto">
          <a:xfrm>
            <a:off x="4953000" y="5613400"/>
            <a:ext cx="3951288" cy="98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3" name="Picture 6"/>
          <p:cNvPicPr>
            <a:picLocks noChangeAspect="1" noChangeArrowheads="1"/>
          </p:cNvPicPr>
          <p:nvPr/>
        </p:nvPicPr>
        <p:blipFill>
          <a:blip r:embed="rId2">
            <a:extLst>
              <a:ext uri="{28A0092B-C50C-407E-A947-70E740481C1C}">
                <a14:useLocalDpi xmlns:a14="http://schemas.microsoft.com/office/drawing/2010/main" val="0"/>
              </a:ext>
            </a:extLst>
          </a:blip>
          <a:srcRect l="12657" t="43756" r="60945" b="46255"/>
          <a:stretch>
            <a:fillRect/>
          </a:stretch>
        </p:blipFill>
        <p:spPr bwMode="auto">
          <a:xfrm>
            <a:off x="5029200" y="3886200"/>
            <a:ext cx="3794125"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4" name="Picture 7"/>
          <p:cNvPicPr>
            <a:picLocks noChangeAspect="1" noChangeArrowheads="1"/>
          </p:cNvPicPr>
          <p:nvPr/>
        </p:nvPicPr>
        <p:blipFill>
          <a:blip r:embed="rId2">
            <a:extLst>
              <a:ext uri="{28A0092B-C50C-407E-A947-70E740481C1C}">
                <a14:useLocalDpi xmlns:a14="http://schemas.microsoft.com/office/drawing/2010/main" val="0"/>
              </a:ext>
            </a:extLst>
          </a:blip>
          <a:srcRect l="12657" t="90012" r="65633" b="3751"/>
          <a:stretch>
            <a:fillRect/>
          </a:stretch>
        </p:blipFill>
        <p:spPr bwMode="auto">
          <a:xfrm>
            <a:off x="685800" y="5867400"/>
            <a:ext cx="3124200" cy="67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5" name="Rectangle 9"/>
          <p:cNvSpPr>
            <a:spLocks noChangeArrowheads="1"/>
          </p:cNvSpPr>
          <p:nvPr/>
        </p:nvSpPr>
        <p:spPr bwMode="auto">
          <a:xfrm>
            <a:off x="4953000" y="5029200"/>
            <a:ext cx="419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20000"/>
              </a:spcBef>
            </a:pPr>
            <a:r>
              <a:rPr lang="en-US" altLang="en-US" sz="2400" b="0" u="sng"/>
              <a:t>Physical Safety</a:t>
            </a:r>
          </a:p>
        </p:txBody>
      </p:sp>
      <p:sp>
        <p:nvSpPr>
          <p:cNvPr id="96266" name="Rectangle 10"/>
          <p:cNvSpPr>
            <a:spLocks noChangeArrowheads="1"/>
          </p:cNvSpPr>
          <p:nvPr/>
        </p:nvSpPr>
        <p:spPr bwMode="auto">
          <a:xfrm>
            <a:off x="4953000" y="1698625"/>
            <a:ext cx="419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20000"/>
              </a:spcBef>
            </a:pPr>
            <a:r>
              <a:rPr lang="en-US" altLang="en-US" sz="2400" b="0" u="sng"/>
              <a:t>General Safety</a:t>
            </a:r>
          </a:p>
        </p:txBody>
      </p:sp>
      <p:sp>
        <p:nvSpPr>
          <p:cNvPr id="96267" name="Rectangle 11"/>
          <p:cNvSpPr>
            <a:spLocks noChangeArrowheads="1"/>
          </p:cNvSpPr>
          <p:nvPr/>
        </p:nvSpPr>
        <p:spPr bwMode="auto">
          <a:xfrm>
            <a:off x="4953000" y="3352800"/>
            <a:ext cx="419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20000"/>
              </a:spcBef>
            </a:pPr>
            <a:r>
              <a:rPr lang="en-US" altLang="en-US" sz="2400" b="0" u="sng"/>
              <a:t>Fire Safety</a:t>
            </a:r>
          </a:p>
        </p:txBody>
      </p:sp>
      <p:sp>
        <p:nvSpPr>
          <p:cNvPr id="96268" name="Rectangle 12"/>
          <p:cNvSpPr>
            <a:spLocks noChangeArrowheads="1"/>
          </p:cNvSpPr>
          <p:nvPr/>
        </p:nvSpPr>
        <p:spPr bwMode="auto">
          <a:xfrm>
            <a:off x="609600" y="5410200"/>
            <a:ext cx="4191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20000"/>
              </a:spcBef>
            </a:pPr>
            <a:r>
              <a:rPr lang="en-US" altLang="en-US" sz="2400" b="0" u="sng"/>
              <a:t>Chemical Safety</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rPr>
              <a:t>For More Information</a:t>
            </a:r>
          </a:p>
        </p:txBody>
      </p:sp>
      <p:sp>
        <p:nvSpPr>
          <p:cNvPr id="97283" name="Rectangle 3"/>
          <p:cNvSpPr>
            <a:spLocks noGrp="1" noChangeArrowheads="1"/>
          </p:cNvSpPr>
          <p:nvPr>
            <p:ph idx="1"/>
          </p:nvPr>
        </p:nvSpPr>
        <p:spPr>
          <a:xfrm>
            <a:off x="457200" y="1905000"/>
            <a:ext cx="8458200" cy="4525963"/>
          </a:xfrm>
        </p:spPr>
        <p:txBody>
          <a:bodyPr/>
          <a:lstStyle/>
          <a:p>
            <a:pPr eaLnBrk="1" hangingPunct="1"/>
            <a:r>
              <a:rPr lang="en-US" altLang="en-US" smtClean="0"/>
              <a:t>Basic Radiation Safety Training Manual</a:t>
            </a:r>
          </a:p>
          <a:p>
            <a:pPr eaLnBrk="1" hangingPunct="1"/>
            <a:r>
              <a:rPr lang="en-US" altLang="en-US" smtClean="0"/>
              <a:t>Training Guidebook: Review of Select Radiation Safety Procedures at UTHealth</a:t>
            </a:r>
          </a:p>
          <a:p>
            <a:pPr eaLnBrk="1" hangingPunct="1"/>
            <a:r>
              <a:rPr lang="en-US" altLang="en-US" smtClean="0"/>
              <a:t>Radiation Safety Manual</a:t>
            </a:r>
          </a:p>
          <a:p>
            <a:pPr eaLnBrk="1" hangingPunct="1"/>
            <a:endParaRPr lang="en-US" altLang="en-US" smtClean="0"/>
          </a:p>
          <a:p>
            <a:pPr eaLnBrk="1" hangingPunct="1">
              <a:buFontTx/>
              <a:buNone/>
            </a:pPr>
            <a:r>
              <a:rPr lang="en-US" altLang="en-US" smtClean="0"/>
              <a:t>All Manuals Available at: </a:t>
            </a:r>
            <a:br>
              <a:rPr lang="en-US" altLang="en-US" smtClean="0"/>
            </a:br>
            <a:r>
              <a:rPr lang="en-US" altLang="en-US" smtClean="0"/>
              <a:t/>
            </a:r>
            <a:br>
              <a:rPr lang="en-US" altLang="en-US" smtClean="0"/>
            </a:br>
            <a:r>
              <a:rPr lang="en-US" altLang="en-US" smtClean="0">
                <a:hlinkClick r:id="rId2"/>
              </a:rPr>
              <a:t>https://www.uth.edu/safety/radiation-safety/radiation-safety-manual.htm</a:t>
            </a:r>
            <a:endParaRPr lang="en-US" altLang="en-US" smtClean="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p:txBody>
          <a:bodyPr/>
          <a:lstStyle/>
          <a:p>
            <a:pPr eaLnBrk="1" fontAlgn="auto" hangingPunct="1">
              <a:spcAft>
                <a:spcPts val="0"/>
              </a:spcAft>
              <a:defRPr/>
            </a:pPr>
            <a:r>
              <a:rPr lang="en-US" altLang="en-US">
                <a:solidFill>
                  <a:schemeClr val="tx1">
                    <a:lumMod val="75000"/>
                    <a:lumOff val="25000"/>
                  </a:schemeClr>
                </a:solidFill>
              </a:rPr>
              <a:t>Useful Forms</a:t>
            </a:r>
          </a:p>
        </p:txBody>
      </p:sp>
      <p:sp>
        <p:nvSpPr>
          <p:cNvPr id="98307" name="Rectangle 3"/>
          <p:cNvSpPr>
            <a:spLocks noGrp="1" noChangeArrowheads="1"/>
          </p:cNvSpPr>
          <p:nvPr>
            <p:ph idx="1"/>
          </p:nvPr>
        </p:nvSpPr>
        <p:spPr>
          <a:xfrm>
            <a:off x="228600" y="1828800"/>
            <a:ext cx="8915400" cy="4525963"/>
          </a:xfrm>
        </p:spPr>
        <p:txBody>
          <a:bodyPr/>
          <a:lstStyle/>
          <a:p>
            <a:pPr eaLnBrk="1" hangingPunct="1"/>
            <a:r>
              <a:rPr lang="en-US" altLang="en-US" sz="2800" smtClean="0"/>
              <a:t>RS-01A - </a:t>
            </a:r>
            <a:r>
              <a:rPr lang="en-US" altLang="en-US" smtClean="0"/>
              <a:t>Application for Non-Human Use of Radioactive Material</a:t>
            </a:r>
          </a:p>
          <a:p>
            <a:pPr eaLnBrk="1" hangingPunct="1"/>
            <a:r>
              <a:rPr lang="en-US" altLang="en-US" sz="2800" smtClean="0"/>
              <a:t>RS-01B - </a:t>
            </a:r>
            <a:r>
              <a:rPr lang="en-US" altLang="en-US" smtClean="0"/>
              <a:t>Training, Experience, Laboratory Staff, and Equipment</a:t>
            </a:r>
          </a:p>
          <a:p>
            <a:pPr eaLnBrk="1" hangingPunct="1"/>
            <a:r>
              <a:rPr lang="en-US" altLang="en-US" sz="2800" smtClean="0"/>
              <a:t>RS-07 - </a:t>
            </a:r>
            <a:r>
              <a:rPr lang="en-US" altLang="en-US" smtClean="0"/>
              <a:t>Application for Radioactive Material Use in Animals</a:t>
            </a:r>
          </a:p>
          <a:p>
            <a:pPr eaLnBrk="1" hangingPunct="1"/>
            <a:r>
              <a:rPr lang="en-US" altLang="en-US" sz="2800" smtClean="0"/>
              <a:t>RS-08 - </a:t>
            </a:r>
            <a:r>
              <a:rPr lang="en-US" altLang="en-US" smtClean="0"/>
              <a:t>Laboratory Wipe Test Report for RAM for Authorized Users</a:t>
            </a:r>
          </a:p>
          <a:p>
            <a:pPr eaLnBrk="1" hangingPunct="1"/>
            <a:r>
              <a:rPr lang="en-US" altLang="en-US" sz="2800" smtClean="0"/>
              <a:t>RADMAT - </a:t>
            </a:r>
            <a:r>
              <a:rPr lang="en-US" altLang="en-US" smtClean="0"/>
              <a:t>Radiation Materials Request Form</a:t>
            </a:r>
          </a:p>
          <a:p>
            <a:pPr eaLnBrk="1" hangingPunct="1">
              <a:buFontTx/>
              <a:buNone/>
            </a:pPr>
            <a:endParaRPr lang="en-US" altLang="en-US" sz="2800" smtClean="0"/>
          </a:p>
          <a:p>
            <a:pPr eaLnBrk="1" hangingPunct="1">
              <a:buFontTx/>
              <a:buNone/>
            </a:pPr>
            <a:r>
              <a:rPr lang="en-US" altLang="en-US" sz="2800" smtClean="0"/>
              <a:t>All Forms Available at:</a:t>
            </a:r>
          </a:p>
          <a:p>
            <a:pPr eaLnBrk="1" hangingPunct="1">
              <a:buFontTx/>
              <a:buNone/>
            </a:pPr>
            <a:r>
              <a:rPr lang="en-US" altLang="en-US" sz="2800" smtClean="0">
                <a:hlinkClick r:id="rId2"/>
              </a:rPr>
              <a:t>https://www.uth.edu/safety/radiation-safety/index.htm</a:t>
            </a:r>
            <a:endParaRPr lang="en-US" altLang="en-US" sz="2800" smtClean="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a:xfrm>
            <a:off x="457200" y="228600"/>
            <a:ext cx="8229600" cy="1143000"/>
          </a:xfrm>
        </p:spPr>
        <p:txBody>
          <a:bodyPr>
            <a:normAutofit fontScale="90000"/>
          </a:bodyPr>
          <a:lstStyle/>
          <a:p>
            <a:pPr eaLnBrk="1" fontAlgn="auto" hangingPunct="1">
              <a:spcAft>
                <a:spcPts val="0"/>
              </a:spcAft>
              <a:defRPr/>
            </a:pPr>
            <a:r>
              <a:rPr lang="en-US" altLang="en-US">
                <a:solidFill>
                  <a:schemeClr val="tx1">
                    <a:lumMod val="75000"/>
                    <a:lumOff val="25000"/>
                  </a:schemeClr>
                </a:solidFill>
              </a:rPr>
              <a:t>Additional Available Radiation Safety Training</a:t>
            </a:r>
          </a:p>
        </p:txBody>
      </p:sp>
      <p:sp>
        <p:nvSpPr>
          <p:cNvPr id="539651" name="Rectangle 3"/>
          <p:cNvSpPr>
            <a:spLocks noGrp="1" noChangeArrowheads="1"/>
          </p:cNvSpPr>
          <p:nvPr>
            <p:ph type="body" sz="half" idx="1"/>
          </p:nvPr>
        </p:nvSpPr>
        <p:spPr>
          <a:xfrm>
            <a:off x="457200" y="1676400"/>
            <a:ext cx="7315200" cy="5715000"/>
          </a:xfrm>
        </p:spPr>
        <p:txBody>
          <a:bodyPr rtlCol="0">
            <a:normAutofit/>
          </a:bodyPr>
          <a:lstStyle/>
          <a:p>
            <a:pPr marL="91440" indent="-91440" eaLnBrk="1" fontAlgn="auto" hangingPunct="1">
              <a:defRPr/>
            </a:pPr>
            <a:r>
              <a:rPr lang="en-US" altLang="en-US" sz="2800" dirty="0">
                <a:solidFill>
                  <a:schemeClr val="tx1">
                    <a:lumMod val="75000"/>
                    <a:lumOff val="25000"/>
                  </a:schemeClr>
                </a:solidFill>
              </a:rPr>
              <a:t>6-hr Basic Radiation Safety Training</a:t>
            </a:r>
          </a:p>
          <a:p>
            <a:pPr marL="566928" lvl="2" indent="-182880" eaLnBrk="1" fontAlgn="auto" hangingPunct="1">
              <a:defRPr/>
            </a:pPr>
            <a:r>
              <a:rPr lang="en-US" altLang="en-US" sz="2000" dirty="0">
                <a:solidFill>
                  <a:schemeClr val="tx1">
                    <a:lumMod val="75000"/>
                    <a:lumOff val="25000"/>
                  </a:schemeClr>
                </a:solidFill>
              </a:rPr>
              <a:t>Required for Radioactive Material </a:t>
            </a:r>
            <a:r>
              <a:rPr lang="en-US" altLang="en-US" sz="2000" dirty="0" smtClean="0">
                <a:solidFill>
                  <a:schemeClr val="tx1">
                    <a:lumMod val="75000"/>
                    <a:lumOff val="25000"/>
                  </a:schemeClr>
                </a:solidFill>
              </a:rPr>
              <a:t>Users</a:t>
            </a:r>
            <a:endParaRPr lang="en-US" altLang="en-US" sz="2800" dirty="0">
              <a:solidFill>
                <a:schemeClr val="tx1">
                  <a:lumMod val="75000"/>
                  <a:lumOff val="25000"/>
                </a:schemeClr>
              </a:solidFill>
            </a:endParaRPr>
          </a:p>
          <a:p>
            <a:pPr marL="91440" indent="-91440" eaLnBrk="1" fontAlgn="auto" hangingPunct="1">
              <a:defRPr/>
            </a:pPr>
            <a:r>
              <a:rPr lang="en-US" altLang="en-US" sz="2800" dirty="0">
                <a:solidFill>
                  <a:schemeClr val="tx1">
                    <a:lumMod val="75000"/>
                    <a:lumOff val="25000"/>
                  </a:schemeClr>
                </a:solidFill>
              </a:rPr>
              <a:t>X-Ray Producing Devices</a:t>
            </a:r>
          </a:p>
          <a:p>
            <a:pPr marL="0" indent="0" eaLnBrk="1" fontAlgn="auto" hangingPunct="1">
              <a:buFont typeface="Calibri" panose="020F0502020204030204" pitchFamily="34" charset="0"/>
              <a:buNone/>
              <a:defRPr/>
            </a:pPr>
            <a:r>
              <a:rPr lang="en-US" altLang="en-US" sz="2800" dirty="0" smtClean="0">
                <a:solidFill>
                  <a:schemeClr val="tx1">
                    <a:lumMod val="75000"/>
                    <a:lumOff val="25000"/>
                  </a:schemeClr>
                </a:solidFill>
              </a:rPr>
              <a:t> Bone </a:t>
            </a:r>
            <a:r>
              <a:rPr lang="en-US" altLang="en-US" sz="2800" dirty="0">
                <a:solidFill>
                  <a:schemeClr val="tx1">
                    <a:lumMod val="75000"/>
                    <a:lumOff val="25000"/>
                  </a:schemeClr>
                </a:solidFill>
              </a:rPr>
              <a:t>Densitometry Safety</a:t>
            </a:r>
          </a:p>
          <a:p>
            <a:pPr marL="0" indent="0" eaLnBrk="1" fontAlgn="auto" hangingPunct="1">
              <a:buFont typeface="Calibri" panose="020F0502020204030204" pitchFamily="34" charset="0"/>
              <a:buNone/>
              <a:defRPr/>
            </a:pPr>
            <a:r>
              <a:rPr lang="en-US" altLang="en-US" sz="2800" dirty="0">
                <a:solidFill>
                  <a:schemeClr val="tx1">
                    <a:lumMod val="75000"/>
                    <a:lumOff val="25000"/>
                  </a:schemeClr>
                </a:solidFill>
              </a:rPr>
              <a:t> </a:t>
            </a:r>
            <a:r>
              <a:rPr lang="en-US" altLang="en-US" sz="2800" dirty="0" smtClean="0">
                <a:solidFill>
                  <a:schemeClr val="tx1">
                    <a:lumMod val="75000"/>
                    <a:lumOff val="25000"/>
                  </a:schemeClr>
                </a:solidFill>
              </a:rPr>
              <a:t>Laser </a:t>
            </a:r>
            <a:r>
              <a:rPr lang="en-US" altLang="en-US" sz="2800" dirty="0">
                <a:solidFill>
                  <a:schemeClr val="tx1">
                    <a:lumMod val="75000"/>
                    <a:lumOff val="25000"/>
                  </a:schemeClr>
                </a:solidFill>
              </a:rPr>
              <a:t>Safety</a:t>
            </a:r>
          </a:p>
          <a:p>
            <a:pPr marL="384048" lvl="1" indent="-182880" eaLnBrk="1" fontAlgn="auto" hangingPunct="1">
              <a:defRPr/>
            </a:pPr>
            <a:r>
              <a:rPr lang="en-US" altLang="en-US" sz="2400" dirty="0">
                <a:solidFill>
                  <a:schemeClr val="tx1">
                    <a:lumMod val="75000"/>
                    <a:lumOff val="25000"/>
                  </a:schemeClr>
                </a:solidFill>
              </a:rPr>
              <a:t>Class </a:t>
            </a:r>
            <a:r>
              <a:rPr lang="en-US" altLang="en-US" sz="2400" dirty="0" err="1">
                <a:solidFill>
                  <a:schemeClr val="tx1">
                    <a:lumMod val="75000"/>
                    <a:lumOff val="25000"/>
                  </a:schemeClr>
                </a:solidFill>
              </a:rPr>
              <a:t>IIIb</a:t>
            </a:r>
            <a:r>
              <a:rPr lang="en-US" altLang="en-US" sz="2400" dirty="0">
                <a:solidFill>
                  <a:schemeClr val="tx1">
                    <a:lumMod val="75000"/>
                    <a:lumOff val="25000"/>
                  </a:schemeClr>
                </a:solidFill>
              </a:rPr>
              <a:t> and IV Lasers</a:t>
            </a:r>
          </a:p>
          <a:p>
            <a:pPr marL="384048" lvl="1" indent="-182880" eaLnBrk="1" fontAlgn="auto" hangingPunct="1">
              <a:defRPr/>
            </a:pPr>
            <a:endParaRPr lang="en-US" altLang="en-US" sz="2000" dirty="0">
              <a:solidFill>
                <a:srgbClr val="CCECFF"/>
              </a:solidFill>
              <a:effectLst>
                <a:outerShdw blurRad="38100" dist="38100" dir="2700000" algn="tl">
                  <a:srgbClr val="000000"/>
                </a:outerShdw>
              </a:effectLst>
            </a:endParaRPr>
          </a:p>
          <a:p>
            <a:pPr marL="91440" indent="-91440" eaLnBrk="1" fontAlgn="auto" hangingPunct="1">
              <a:buFontTx/>
              <a:buNone/>
              <a:defRPr/>
            </a:pPr>
            <a:endParaRPr lang="en-US" altLang="en-US" sz="2400" dirty="0">
              <a:solidFill>
                <a:schemeClr val="tx1">
                  <a:lumMod val="75000"/>
                  <a:lumOff val="25000"/>
                </a:schemeClr>
              </a:solidFill>
            </a:endParaRPr>
          </a:p>
        </p:txBody>
      </p:sp>
      <p:pic>
        <p:nvPicPr>
          <p:cNvPr id="99332" name="Picture 4" descr="bone densitometer lva"/>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5791200" y="2133600"/>
            <a:ext cx="2895600" cy="8382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33" name="Picture 5" descr="laser">
            <a:hlinkClick r:id="rId3"/>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741988" y="3962400"/>
            <a:ext cx="2928937" cy="2187575"/>
          </a:xfrm>
          <a:ln>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34" name="Picture 7" descr="Jen"/>
          <p:cNvPicPr>
            <a:picLocks noChangeAspect="1" noChangeArrowheads="1"/>
          </p:cNvPicPr>
          <p:nvPr/>
        </p:nvPicPr>
        <p:blipFill>
          <a:blip r:embed="rId5">
            <a:extLst>
              <a:ext uri="{28A0092B-C50C-407E-A947-70E740481C1C}">
                <a14:useLocalDpi xmlns:a14="http://schemas.microsoft.com/office/drawing/2010/main" val="0"/>
              </a:ext>
            </a:extLst>
          </a:blip>
          <a:srcRect r="5711"/>
          <a:stretch>
            <a:fillRect/>
          </a:stretch>
        </p:blipFill>
        <p:spPr bwMode="auto">
          <a:xfrm>
            <a:off x="685800" y="4670425"/>
            <a:ext cx="1716088" cy="1668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subTitle" idx="1"/>
          </p:nvPr>
        </p:nvSpPr>
        <p:spPr>
          <a:xfrm>
            <a:off x="152400" y="4876800"/>
            <a:ext cx="9144000" cy="1295400"/>
          </a:xfrm>
        </p:spPr>
        <p:txBody>
          <a:bodyPr rtlCol="0">
            <a:normAutofit fontScale="92500" lnSpcReduction="10000"/>
          </a:bodyPr>
          <a:lstStyle/>
          <a:p>
            <a:pPr eaLnBrk="1" fontAlgn="auto" hangingPunct="1">
              <a:lnSpc>
                <a:spcPct val="80000"/>
              </a:lnSpc>
              <a:defRPr/>
            </a:pPr>
            <a:r>
              <a:rPr lang="en-US" altLang="en-US" sz="2800" b="1" dirty="0"/>
              <a:t>Radiation Safety Program</a:t>
            </a:r>
          </a:p>
          <a:p>
            <a:pPr eaLnBrk="1" fontAlgn="auto" hangingPunct="1">
              <a:lnSpc>
                <a:spcPct val="80000"/>
              </a:lnSpc>
              <a:defRPr/>
            </a:pPr>
            <a:r>
              <a:rPr lang="en-US" altLang="en-US" sz="2800" b="1" dirty="0"/>
              <a:t>Environmental Health &amp; Safety</a:t>
            </a:r>
          </a:p>
          <a:p>
            <a:pPr eaLnBrk="1" fontAlgn="auto" hangingPunct="1">
              <a:lnSpc>
                <a:spcPct val="80000"/>
              </a:lnSpc>
              <a:defRPr/>
            </a:pPr>
            <a:r>
              <a:rPr lang="en-US" altLang="en-US" sz="2800" b="1" dirty="0"/>
              <a:t>713-500-5840</a:t>
            </a:r>
          </a:p>
        </p:txBody>
      </p:sp>
      <p:pic>
        <p:nvPicPr>
          <p:cNvPr id="100355" name="Picture 5" descr="UTH_2c+uthsch_vert_pms.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066800"/>
            <a:ext cx="4335463"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762000" y="228600"/>
            <a:ext cx="7543800" cy="990600"/>
          </a:xfrm>
        </p:spPr>
        <p:txBody>
          <a:bodyPr/>
          <a:lstStyle/>
          <a:p>
            <a:pPr eaLnBrk="1" fontAlgn="auto" hangingPunct="1">
              <a:spcAft>
                <a:spcPts val="0"/>
              </a:spcAft>
              <a:defRPr/>
            </a:pPr>
            <a:r>
              <a:rPr lang="en-US" altLang="en-US" dirty="0">
                <a:solidFill>
                  <a:schemeClr val="tx1">
                    <a:lumMod val="75000"/>
                    <a:lumOff val="25000"/>
                  </a:schemeClr>
                </a:solidFill>
                <a:latin typeface="Bahnschrift" panose="020B0502040204020203" pitchFamily="34" charset="0"/>
              </a:rPr>
              <a:t>Becoming a New Rad PI</a:t>
            </a:r>
          </a:p>
        </p:txBody>
      </p:sp>
      <p:sp>
        <p:nvSpPr>
          <p:cNvPr id="37891" name="Rectangle 3"/>
          <p:cNvSpPr>
            <a:spLocks noGrp="1" noChangeArrowheads="1"/>
          </p:cNvSpPr>
          <p:nvPr>
            <p:ph idx="1"/>
          </p:nvPr>
        </p:nvSpPr>
        <p:spPr>
          <a:xfrm>
            <a:off x="304800" y="1828800"/>
            <a:ext cx="8839200" cy="4297363"/>
          </a:xfrm>
        </p:spPr>
        <p:txBody>
          <a:bodyPr/>
          <a:lstStyle/>
          <a:p>
            <a:pPr eaLnBrk="1" hangingPunct="1"/>
            <a:r>
              <a:rPr lang="en-US" altLang="en-US" sz="2800" smtClean="0"/>
              <a:t>Complete the following forms (available on our website):</a:t>
            </a:r>
          </a:p>
          <a:p>
            <a:pPr lvl="1" eaLnBrk="1" hangingPunct="1"/>
            <a:r>
              <a:rPr lang="en-US" altLang="en-US" sz="2400" smtClean="0"/>
              <a:t>RS-01A: Application for Non-Human Use of Radioactive Material OR RS-07: Application for RAM Use in Animals</a:t>
            </a:r>
          </a:p>
          <a:p>
            <a:pPr lvl="1" eaLnBrk="1" hangingPunct="1"/>
            <a:r>
              <a:rPr lang="en-US" altLang="en-US" sz="2400" smtClean="0"/>
              <a:t>RS-01B: Training, Experience, Laboratory Staff and Equipment Form</a:t>
            </a:r>
          </a:p>
          <a:p>
            <a:pPr eaLnBrk="1" hangingPunct="1"/>
            <a:r>
              <a:rPr lang="en-US" altLang="en-US" sz="2800" smtClean="0"/>
              <a:t>Usage approved by Radiation Safety Committee</a:t>
            </a:r>
          </a:p>
          <a:p>
            <a:pPr eaLnBrk="1" hangingPunct="1"/>
            <a:r>
              <a:rPr lang="en-US" altLang="en-US" sz="2800" smtClean="0"/>
              <a:t>Opening survey of new authorized rad lab </a:t>
            </a:r>
          </a:p>
          <a:p>
            <a:pPr eaLnBrk="1" hangingPunct="1"/>
            <a:r>
              <a:rPr lang="en-US" altLang="en-US" sz="2800" smtClean="0"/>
              <a:t>If amendments need to be made use:</a:t>
            </a:r>
          </a:p>
          <a:p>
            <a:pPr lvl="1" eaLnBrk="1" hangingPunct="1"/>
            <a:r>
              <a:rPr lang="en-US" altLang="en-US" sz="2400" smtClean="0"/>
              <a:t>RS-11: Radioactive Material Authorization Amendment Form</a:t>
            </a:r>
          </a:p>
          <a:p>
            <a:pPr eaLnBrk="1" hangingPunct="1">
              <a:buFontTx/>
              <a:buNone/>
            </a:pPr>
            <a:endParaRPr lang="en-US" altLang="en-US" sz="2800" smtClean="0"/>
          </a:p>
          <a:p>
            <a:pPr eaLnBrk="1" hangingPunct="1">
              <a:buFontTx/>
              <a:buNone/>
            </a:pPr>
            <a:endParaRPr lang="en-US" alt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70" name="Rectangle 2"/>
          <p:cNvSpPr>
            <a:spLocks noGrp="1" noChangeArrowheads="1"/>
          </p:cNvSpPr>
          <p:nvPr>
            <p:ph type="title"/>
          </p:nvPr>
        </p:nvSpPr>
        <p:spPr>
          <a:xfrm>
            <a:off x="228600" y="274638"/>
            <a:ext cx="8686800" cy="1143000"/>
          </a:xfrm>
        </p:spPr>
        <p:txBody>
          <a:bodyPr>
            <a:normAutofit fontScale="90000"/>
          </a:bodyPr>
          <a:lstStyle/>
          <a:p>
            <a:pPr eaLnBrk="1" fontAlgn="auto" hangingPunct="1">
              <a:spcAft>
                <a:spcPts val="0"/>
              </a:spcAft>
              <a:defRPr/>
            </a:pPr>
            <a:r>
              <a:rPr lang="en-US" altLang="en-US" dirty="0">
                <a:solidFill>
                  <a:schemeClr val="tx1">
                    <a:lumMod val="75000"/>
                    <a:lumOff val="25000"/>
                  </a:schemeClr>
                </a:solidFill>
                <a:latin typeface="Bahnschrift" panose="020B0502040204020203" pitchFamily="34" charset="0"/>
              </a:rPr>
              <a:t>Becoming a New Rad Lab Worker</a:t>
            </a:r>
          </a:p>
        </p:txBody>
      </p:sp>
      <p:sp>
        <p:nvSpPr>
          <p:cNvPr id="38915" name="Rectangle 3"/>
          <p:cNvSpPr>
            <a:spLocks noGrp="1" noChangeArrowheads="1"/>
          </p:cNvSpPr>
          <p:nvPr>
            <p:ph idx="1"/>
          </p:nvPr>
        </p:nvSpPr>
        <p:spPr>
          <a:xfrm>
            <a:off x="457200" y="2209800"/>
            <a:ext cx="8229600" cy="3916363"/>
          </a:xfrm>
        </p:spPr>
        <p:txBody>
          <a:bodyPr/>
          <a:lstStyle/>
          <a:p>
            <a:pPr eaLnBrk="1" hangingPunct="1"/>
            <a:r>
              <a:rPr lang="en-US" altLang="en-US" sz="3200" smtClean="0"/>
              <a:t>Complete the following forms (available on our website):</a:t>
            </a:r>
          </a:p>
          <a:p>
            <a:pPr lvl="1" eaLnBrk="1" hangingPunct="1"/>
            <a:r>
              <a:rPr lang="en-US" altLang="en-US" sz="3200" smtClean="0"/>
              <a:t>RS-02: Radiation Safety Training and Experience Form</a:t>
            </a:r>
          </a:p>
          <a:p>
            <a:pPr lvl="1" eaLnBrk="1" hangingPunct="1"/>
            <a:r>
              <a:rPr lang="en-US" altLang="en-US" sz="3200" smtClean="0"/>
              <a:t>RS-03: Dosimetry Service Agreement and Exposure History Form (If needed)</a:t>
            </a:r>
          </a:p>
          <a:p>
            <a:pPr eaLnBrk="1" hangingPunct="1"/>
            <a:endParaRPr lang="en-US" altLang="en-US"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xfrm>
            <a:off x="1752600" y="381000"/>
            <a:ext cx="6705600" cy="1143000"/>
          </a:xfrm>
        </p:spPr>
        <p:txBody>
          <a:bodyPr/>
          <a:lstStyle/>
          <a:p>
            <a:pPr eaLnBrk="1" fontAlgn="auto" hangingPunct="1">
              <a:spcAft>
                <a:spcPts val="0"/>
              </a:spcAft>
              <a:defRPr/>
            </a:pPr>
            <a:r>
              <a:rPr lang="en-US" altLang="en-US" dirty="0">
                <a:solidFill>
                  <a:srgbClr val="3366CC"/>
                </a:solidFill>
              </a:rPr>
              <a:t>Keep Doses ALARA</a:t>
            </a:r>
          </a:p>
        </p:txBody>
      </p:sp>
      <p:sp>
        <p:nvSpPr>
          <p:cNvPr id="39939" name="Rectangle 3"/>
          <p:cNvSpPr>
            <a:spLocks noGrp="1" noChangeArrowheads="1"/>
          </p:cNvSpPr>
          <p:nvPr>
            <p:ph type="body" sz="half" idx="2"/>
          </p:nvPr>
        </p:nvSpPr>
        <p:spPr>
          <a:xfrm>
            <a:off x="1193800" y="2038350"/>
            <a:ext cx="7489825" cy="4210050"/>
          </a:xfrm>
        </p:spPr>
        <p:txBody>
          <a:bodyPr/>
          <a:lstStyle/>
          <a:p>
            <a:pPr eaLnBrk="1" hangingPunct="1">
              <a:buClr>
                <a:schemeClr val="tx1"/>
              </a:buClr>
              <a:buFontTx/>
              <a:buBlip>
                <a:blip r:embed="rId2"/>
              </a:buBlip>
            </a:pPr>
            <a:r>
              <a:rPr lang="en-US" altLang="en-US" b="1" u="sng" smtClean="0"/>
              <a:t>A</a:t>
            </a:r>
            <a:r>
              <a:rPr lang="en-US" altLang="en-US" smtClean="0"/>
              <a:t>s </a:t>
            </a:r>
            <a:r>
              <a:rPr lang="en-US" altLang="en-US" b="1" u="sng" smtClean="0"/>
              <a:t>L</a:t>
            </a:r>
            <a:r>
              <a:rPr lang="en-US" altLang="en-US" smtClean="0"/>
              <a:t>ow </a:t>
            </a:r>
            <a:r>
              <a:rPr lang="en-US" altLang="en-US" b="1" u="sng" smtClean="0"/>
              <a:t>A</a:t>
            </a:r>
            <a:r>
              <a:rPr lang="en-US" altLang="en-US" smtClean="0"/>
              <a:t>s </a:t>
            </a:r>
            <a:r>
              <a:rPr lang="en-US" altLang="en-US" b="1" u="sng" smtClean="0"/>
              <a:t>R</a:t>
            </a:r>
            <a:r>
              <a:rPr lang="en-US" altLang="en-US" smtClean="0"/>
              <a:t>easonably </a:t>
            </a:r>
            <a:r>
              <a:rPr lang="en-US" altLang="en-US" b="1" u="sng" smtClean="0"/>
              <a:t>A</a:t>
            </a:r>
            <a:r>
              <a:rPr lang="en-US" altLang="en-US" smtClean="0"/>
              <a:t>chievable</a:t>
            </a:r>
          </a:p>
          <a:p>
            <a:pPr eaLnBrk="1" hangingPunct="1">
              <a:buClr>
                <a:schemeClr val="tx1"/>
              </a:buClr>
              <a:buFontTx/>
              <a:buBlip>
                <a:blip r:embed="rId2"/>
              </a:buBlip>
            </a:pPr>
            <a:r>
              <a:rPr lang="en-US" altLang="en-US" smtClean="0"/>
              <a:t>How?</a:t>
            </a:r>
          </a:p>
          <a:p>
            <a:pPr lvl="1" eaLnBrk="1" hangingPunct="1"/>
            <a:r>
              <a:rPr lang="en-US" altLang="en-US" smtClean="0"/>
              <a:t>Time</a:t>
            </a:r>
          </a:p>
          <a:p>
            <a:pPr lvl="1" eaLnBrk="1" hangingPunct="1"/>
            <a:r>
              <a:rPr lang="en-US" altLang="en-US" smtClean="0"/>
              <a:t>Distance</a:t>
            </a:r>
          </a:p>
          <a:p>
            <a:pPr lvl="1" eaLnBrk="1" hangingPunct="1"/>
            <a:r>
              <a:rPr lang="en-US" altLang="en-US" smtClean="0"/>
              <a:t>Shielding</a:t>
            </a:r>
            <a:r>
              <a:rPr lang="en-US" altLang="en-US" sz="2400" smtClean="0"/>
              <a:t> </a:t>
            </a:r>
          </a:p>
          <a:p>
            <a:pPr eaLnBrk="1" hangingPunct="1">
              <a:buClr>
                <a:schemeClr val="tx1"/>
              </a:buClr>
              <a:buFontTx/>
              <a:buBlip>
                <a:blip r:embed="rId2"/>
              </a:buBlip>
            </a:pPr>
            <a:r>
              <a:rPr lang="en-US" altLang="en-US" smtClean="0"/>
              <a:t>Why?</a:t>
            </a:r>
          </a:p>
          <a:p>
            <a:pPr lvl="1" eaLnBrk="1" hangingPunct="1"/>
            <a:r>
              <a:rPr lang="en-US" altLang="en-US" smtClean="0"/>
              <a:t>Minimize Dose</a:t>
            </a:r>
          </a:p>
          <a:p>
            <a:pPr lvl="1" eaLnBrk="1" hangingPunct="1">
              <a:buFontTx/>
              <a:buNone/>
            </a:pPr>
            <a:endParaRPr lang="en-US" altLang="en-US" smtClean="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8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Custom Design">
  <a:themeElements>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9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Custom Design">
  <a:themeElements>
    <a:clrScheme name="1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0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1_Custom Design">
  <a:themeElements>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Custom Design">
  <a:themeElements>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3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4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Custom Design">
  <a:themeElements>
    <a:clrScheme name="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5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Custom Design">
  <a:themeElements>
    <a:clrScheme name="7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7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7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3568</TotalTime>
  <Words>2463</Words>
  <Application>Microsoft Office PowerPoint</Application>
  <PresentationFormat>On-screen Show (4:3)</PresentationFormat>
  <Paragraphs>424</Paragraphs>
  <Slides>64</Slides>
  <Notes>4</Notes>
  <HiddenSlides>0</HiddenSlides>
  <MMClips>1</MMClips>
  <ScaleCrop>false</ScaleCrop>
  <HeadingPairs>
    <vt:vector size="8" baseType="variant">
      <vt:variant>
        <vt:lpstr>Fonts Used</vt:lpstr>
      </vt:variant>
      <vt:variant>
        <vt:i4>8</vt:i4>
      </vt:variant>
      <vt:variant>
        <vt:lpstr>Theme</vt:lpstr>
      </vt:variant>
      <vt:variant>
        <vt:i4>13</vt:i4>
      </vt:variant>
      <vt:variant>
        <vt:lpstr>Embedded OLE Servers</vt:lpstr>
      </vt:variant>
      <vt:variant>
        <vt:i4>2</vt:i4>
      </vt:variant>
      <vt:variant>
        <vt:lpstr>Slide Titles</vt:lpstr>
      </vt:variant>
      <vt:variant>
        <vt:i4>64</vt:i4>
      </vt:variant>
    </vt:vector>
  </HeadingPairs>
  <TitlesOfParts>
    <vt:vector size="87" baseType="lpstr">
      <vt:lpstr>Arial</vt:lpstr>
      <vt:lpstr>Calibri Light</vt:lpstr>
      <vt:lpstr>Calibri</vt:lpstr>
      <vt:lpstr>Bahnschrift</vt:lpstr>
      <vt:lpstr>Wingdings</vt:lpstr>
      <vt:lpstr>Symbol</vt:lpstr>
      <vt:lpstr>Monotype Sorts</vt:lpstr>
      <vt:lpstr>Times New Roman</vt:lpstr>
      <vt:lpstr>Custom Design</vt:lpstr>
      <vt:lpstr>11_Custom Design</vt:lpstr>
      <vt:lpstr>1_Custom Design</vt:lpstr>
      <vt:lpstr>2_Custom Design</vt:lpstr>
      <vt:lpstr>3_Custom Design</vt:lpstr>
      <vt:lpstr>4_Custom Design</vt:lpstr>
      <vt:lpstr>5_Custom Design</vt:lpstr>
      <vt:lpstr>6_Custom Design</vt:lpstr>
      <vt:lpstr>7_Custom Design</vt:lpstr>
      <vt:lpstr>8_Custom Design</vt:lpstr>
      <vt:lpstr>9_Custom Design</vt:lpstr>
      <vt:lpstr>10_Custom Design</vt:lpstr>
      <vt:lpstr>Retrospect</vt:lpstr>
      <vt:lpstr>Bitmap Image</vt:lpstr>
      <vt:lpstr>Microsoft Photo Editor 3.0 Photo</vt:lpstr>
      <vt:lpstr>TRAINING:  REVIEW OF SELECT RADIATION SAFETY PROCEDURES AT UTHealth  For Individuals Who Have Met Minimum Radiation Safety Training Requirements at Another Institution</vt:lpstr>
      <vt:lpstr>UTHealth SHERM Mission</vt:lpstr>
      <vt:lpstr>Radiation Safety Oversight</vt:lpstr>
      <vt:lpstr>Radiation Safety Training Requirements</vt:lpstr>
      <vt:lpstr>Review of Select Radiation Safety Procedures at UTHealth</vt:lpstr>
      <vt:lpstr> Rules, Rights, &amp; Responsibilities of Radiation Workers </vt:lpstr>
      <vt:lpstr>Becoming a New Rad PI</vt:lpstr>
      <vt:lpstr>Becoming a New Rad Lab Worker</vt:lpstr>
      <vt:lpstr>Keep Doses ALARA</vt:lpstr>
      <vt:lpstr>Time</vt:lpstr>
      <vt:lpstr>Distance</vt:lpstr>
      <vt:lpstr>Shielding</vt:lpstr>
      <vt:lpstr>UNITS: Exposure</vt:lpstr>
      <vt:lpstr>UNITS: Absorbed Dose</vt:lpstr>
      <vt:lpstr>UNITS: Dose Equivalent</vt:lpstr>
      <vt:lpstr>What Do We Really Need to Know About Units?</vt:lpstr>
      <vt:lpstr>Why Limits?</vt:lpstr>
      <vt:lpstr>Whole Body Dose</vt:lpstr>
      <vt:lpstr>Declared Pregnancy</vt:lpstr>
      <vt:lpstr>Annual Exposure Limits</vt:lpstr>
      <vt:lpstr>Who Needs Dosimetry?</vt:lpstr>
      <vt:lpstr>Comparison of Administrative, Regulatory and Biological Effect Doses</vt:lpstr>
      <vt:lpstr>Radiation Detectors</vt:lpstr>
      <vt:lpstr>Important Safety Info in Your Lab</vt:lpstr>
      <vt:lpstr>Typical Items in Radiation Lab</vt:lpstr>
      <vt:lpstr>Avoiding Exposure</vt:lpstr>
      <vt:lpstr>Personal Protective Equipment</vt:lpstr>
      <vt:lpstr>Wipe Test: When and Where?</vt:lpstr>
      <vt:lpstr>“Full” Wipe Test Procedure</vt:lpstr>
      <vt:lpstr>Filling out the Report (RS-08)</vt:lpstr>
      <vt:lpstr>Collecting the Sample</vt:lpstr>
      <vt:lpstr>Preparing the Samples</vt:lpstr>
      <vt:lpstr>Analyzing the Samples  </vt:lpstr>
      <vt:lpstr>Analyzing the Samples</vt:lpstr>
      <vt:lpstr>Reading the Data</vt:lpstr>
      <vt:lpstr>Quick Contamination Check</vt:lpstr>
      <vt:lpstr>Survey with GM Counter </vt:lpstr>
      <vt:lpstr>  Environmental Protection Program  Mission</vt:lpstr>
      <vt:lpstr>Prior to Using RAM </vt:lpstr>
      <vt:lpstr> Storage Principles</vt:lpstr>
      <vt:lpstr>  </vt:lpstr>
      <vt:lpstr>Solid Waste</vt:lpstr>
      <vt:lpstr>PowerPoint Presentation</vt:lpstr>
      <vt:lpstr>Liquid Waste      </vt:lpstr>
      <vt:lpstr>Liquid Scintillation Vials </vt:lpstr>
      <vt:lpstr>Liquid Scintillation Cocktails</vt:lpstr>
      <vt:lpstr>Biological/Radioactive Waste </vt:lpstr>
      <vt:lpstr>Mixed Waste </vt:lpstr>
      <vt:lpstr>Hazardous Waste Alcove Locations</vt:lpstr>
      <vt:lpstr>Ordering Radioactive Material</vt:lpstr>
      <vt:lpstr>PowerPoint Presentation</vt:lpstr>
      <vt:lpstr>Correct Units </vt:lpstr>
      <vt:lpstr>Carrier Delivery Location of  ALL Radioactive Materials</vt:lpstr>
      <vt:lpstr>Inventory Form</vt:lpstr>
      <vt:lpstr>Source Security</vt:lpstr>
      <vt:lpstr>Spills and Radiation Emergencies</vt:lpstr>
      <vt:lpstr>Cleaning a RAM Spill</vt:lpstr>
      <vt:lpstr>How to Clean Up a Spill</vt:lpstr>
      <vt:lpstr>Safety Evaluations</vt:lpstr>
      <vt:lpstr>Sample Questions </vt:lpstr>
      <vt:lpstr>For More Information</vt:lpstr>
      <vt:lpstr>Useful Forms</vt:lpstr>
      <vt:lpstr>Additional Available Radiation Safety Training</vt:lpstr>
      <vt:lpstr>PowerPoint Presentation</vt:lpstr>
    </vt:vector>
  </TitlesOfParts>
  <Company>UTHSC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emille</dc:creator>
  <cp:lastModifiedBy>David, Stephen</cp:lastModifiedBy>
  <cp:revision>53</cp:revision>
  <dcterms:created xsi:type="dcterms:W3CDTF">2005-10-05T16:19:38Z</dcterms:created>
  <dcterms:modified xsi:type="dcterms:W3CDTF">2018-09-12T19:43:27Z</dcterms:modified>
</cp:coreProperties>
</file>